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77" r:id="rId8"/>
    <p:sldId id="260" r:id="rId9"/>
    <p:sldId id="261" r:id="rId10"/>
    <p:sldId id="270" r:id="rId11"/>
    <p:sldId id="271" r:id="rId12"/>
    <p:sldId id="298" r:id="rId13"/>
    <p:sldId id="305" r:id="rId14"/>
    <p:sldId id="291" r:id="rId15"/>
    <p:sldId id="272" r:id="rId16"/>
    <p:sldId id="314" r:id="rId17"/>
    <p:sldId id="312" r:id="rId18"/>
    <p:sldId id="262" r:id="rId19"/>
    <p:sldId id="263" r:id="rId20"/>
    <p:sldId id="313" r:id="rId21"/>
    <p:sldId id="266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sz="2800" dirty="0">
                <a:solidFill>
                  <a:schemeClr val="bg1"/>
                </a:solidFill>
                <a:highlight>
                  <a:srgbClr val="008000"/>
                </a:highlight>
              </a:rPr>
              <a:t>Tonnes of carbon per hectare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010558057141267"/>
          <c:y val="0.14183327339386767"/>
          <c:w val="0.85964954484536804"/>
          <c:h val="0.723678461224163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Underground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Amazon rainforest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3C-4101-9FC9-743D06BE82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Amazon rainforest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FE3C-4101-9FC9-743D06BE82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65140783"/>
        <c:axId val="1665137871"/>
      </c:barChart>
      <c:catAx>
        <c:axId val="1665140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highlight>
                  <a:srgbClr val="008000"/>
                </a:highlight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137871"/>
        <c:crosses val="autoZero"/>
        <c:auto val="1"/>
        <c:lblAlgn val="ctr"/>
        <c:lblOffset val="100"/>
        <c:noMultiLvlLbl val="0"/>
      </c:catAx>
      <c:valAx>
        <c:axId val="1665137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highlight>
                  <a:srgbClr val="008000"/>
                </a:highlight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140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bg1"/>
                </a:solidFill>
                <a:highlight>
                  <a:srgbClr val="008000"/>
                </a:highlight>
                <a:latin typeface="+mn-lt"/>
                <a:ea typeface="+mn-ea"/>
                <a:cs typeface="+mn-cs"/>
              </a:defRPr>
            </a:pPr>
            <a:r>
              <a:rPr lang="en-IE" sz="2800" b="0" i="0" baseline="0" dirty="0">
                <a:solidFill>
                  <a:schemeClr val="bg1"/>
                </a:solidFill>
                <a:effectLst/>
                <a:highlight>
                  <a:srgbClr val="008000"/>
                </a:highlight>
              </a:rPr>
              <a:t>Tonnes of carbon per hectare</a:t>
            </a:r>
            <a:endParaRPr lang="en-IE" sz="2800" dirty="0">
              <a:solidFill>
                <a:schemeClr val="bg1"/>
              </a:solidFill>
              <a:effectLst/>
              <a:highlight>
                <a:srgbClr val="008000"/>
              </a:highlight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bg1"/>
              </a:solidFill>
              <a:highlight>
                <a:srgbClr val="008000"/>
              </a:highligh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Carbon stored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Amazon rainforest</c:v>
                </c:pt>
                <c:pt idx="1">
                  <c:v>Irish raised bogs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250</c:v>
                </c:pt>
                <c:pt idx="1">
                  <c:v>3150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A0-4D8F-9807-A3D3A6CD1B0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Amazon rainforest</c:v>
                </c:pt>
                <c:pt idx="1">
                  <c:v>Irish raised bogs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BBA0-4D8F-9807-A3D3A6CD1B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63991951"/>
        <c:axId val="1663998607"/>
      </c:barChart>
      <c:catAx>
        <c:axId val="1663991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3998607"/>
        <c:crosses val="autoZero"/>
        <c:auto val="1"/>
        <c:lblAlgn val="ctr"/>
        <c:lblOffset val="100"/>
        <c:noMultiLvlLbl val="0"/>
      </c:catAx>
      <c:valAx>
        <c:axId val="1663998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highlight>
                  <a:srgbClr val="008000"/>
                </a:highlight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3991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highlight>
                <a:srgbClr val="008000"/>
              </a:highligh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BDAD-1FA9-4E14-9651-4FFF18CC1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6F52F-ED46-46E6-A943-6F840B978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AB28B-1E27-4655-9E04-04CE5BC8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6560-8E97-4CF8-AE36-86E2B34D87D2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487FF-1882-4204-ACA2-0F44EC27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D6310-D0F3-484F-A794-C77537FA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37BE-9C99-4CF3-8DEB-5E6AC49FF4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944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17D6E-ACBF-4A3F-98DB-651A7737E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F84AB-5282-41A1-8685-E1FCF2FF3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715C8-0BFF-42C3-8E66-F24870677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6560-8E97-4CF8-AE36-86E2B34D87D2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7B762-C864-4C80-A362-CD19F4005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D9E70-35D6-4367-8419-170EA934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37BE-9C99-4CF3-8DEB-5E6AC49FF4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388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569A12-0D77-4A92-A4CF-B4CD1C5F8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034B7-B969-4366-A0A5-60028450E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A462D-85A2-40AD-A1DE-168B4A492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6560-8E97-4CF8-AE36-86E2B34D87D2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99C34-85F4-480F-B338-2B2B37C82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F300F-0864-4981-A852-4713E692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37BE-9C99-4CF3-8DEB-5E6AC49FF4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429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EBABB-370D-4DAB-BA58-7A0BE7116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751D4-F4CA-4ECA-A2B4-214EB58AE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3CF8B-D792-461F-BCE7-47084F11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6560-8E97-4CF8-AE36-86E2B34D87D2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FEBBF-6E71-4312-B5B6-74217773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46537-AB61-4510-9306-6C0C8EA7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37BE-9C99-4CF3-8DEB-5E6AC49FF4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598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84F9-48C1-42AA-B7E8-E1494A520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87034-CA32-40A7-AD28-A1086E3AF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09422-081D-4981-8659-70F5D777C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6560-8E97-4CF8-AE36-86E2B34D87D2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D8A35-8199-4970-9781-369A2244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3C8DF-1101-4689-8431-8275853A4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37BE-9C99-4CF3-8DEB-5E6AC49FF4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354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4569F-78C0-4A8E-A68A-5743B55A7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6B159-6030-43A5-8ECF-0B5E2B8C5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8F010D-78B4-474E-9237-B20478CCA3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DA6656-A781-4905-B6BE-6D52FF26D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6560-8E97-4CF8-AE36-86E2B34D87D2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DD63C-07E7-42B5-9C2C-3821055FD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497F2-95DA-4085-8036-AE6E3F96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37BE-9C99-4CF3-8DEB-5E6AC49FF4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993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0C702-EF09-4AE0-9680-11661A42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EABF8-074E-4474-829F-A66AE7A95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B10B2-E303-4BD0-9E32-3ED6A30BA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0D99C-A9E1-4E35-B143-8FAC3E3E5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AF2992-26CD-4059-B9D6-F8B7127146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F62C74-363B-4A60-B814-0632E1199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6560-8E97-4CF8-AE36-86E2B34D87D2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E1854-8B8E-4EB3-A646-1D8E61EC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A3789-4892-4B17-99DD-F54FEB09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37BE-9C99-4CF3-8DEB-5E6AC49FF4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116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90EE-559C-4EE6-BABF-8B7569D7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924598-BA09-48AC-86E3-36FAB063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6560-8E97-4CF8-AE36-86E2B34D87D2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FCAD5-24E3-4B7A-B9AF-52F9BDDDE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AA0F2-6FBB-4D46-A583-FB6E7672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37BE-9C99-4CF3-8DEB-5E6AC49FF4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9692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034F3A-E9DA-4776-975D-47052D98E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6560-8E97-4CF8-AE36-86E2B34D87D2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90313-3FEA-4880-BC81-A3ED434B3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481B4-B755-4F11-9D02-608127EA7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37BE-9C99-4CF3-8DEB-5E6AC49FF4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33794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5063-AF85-4135-BC94-F30234E7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A1DE5-D76F-4896-858E-BC29EF235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D315-537A-45E7-B9E9-2F64E91DC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FCF7B-815F-4A8F-95CD-F452B83E8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6560-8E97-4CF8-AE36-86E2B34D87D2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43C30-DE7E-46C0-BC4E-EBBDB7D6F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BE5D2-50D6-47A7-BBCB-135D574B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37BE-9C99-4CF3-8DEB-5E6AC49FF4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888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3C4D-F001-4B9E-87C4-204EA38C7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26C0B0-4936-44BA-B997-6E33C946C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83038-770B-4FD9-AFAB-DFFF7F355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A5F4E1-1C70-4D3C-94A0-EEB81A7D2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6560-8E97-4CF8-AE36-86E2B34D87D2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90E41-E90A-4C54-81CD-A7C8AE3C4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BFD9-C9A3-45F0-AA97-8E506C5A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37BE-9C99-4CF3-8DEB-5E6AC49FF4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8667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98DD11-CAA9-40B0-BD69-15B7CEC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FDB27-D4C5-4853-B213-3D76CC7EF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A11F9-DF7B-4193-8637-E80BC4C0A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A6560-8E97-4CF8-AE36-86E2B34D87D2}" type="datetimeFigureOut">
              <a:rPr lang="en-IE" smtClean="0"/>
              <a:t>28/02/2023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B2088-949C-4D78-A460-79393F8D4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A2790-6941-4ED3-990B-E56F854F8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B37BE-9C99-4CF3-8DEB-5E6AC49FF4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232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mpeat.ie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youtube.com/watch?v=D4kBrsyWhS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1.jpeg"/><Relationship Id="rId4" Type="http://schemas.openxmlformats.org/officeDocument/2006/relationships/image" Target="../media/image24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https://www.youtube.com/watch?v=Ws7jH6wNKN4" TargetMode="Externa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9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0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zJ4kL5o3To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f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mEsWZS3Kw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21E1-C872-45C4-B2F1-DFAA1E6CD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-391477"/>
            <a:ext cx="9144000" cy="2387600"/>
          </a:xfrm>
        </p:spPr>
        <p:txBody>
          <a:bodyPr/>
          <a:lstStyle/>
          <a:p>
            <a:r>
              <a:rPr lang="en-US" b="1" dirty="0"/>
              <a:t>Raised bogs of Ireland</a:t>
            </a:r>
            <a:endParaRPr lang="en-IE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B19ACA-7886-46D2-86E1-D823B789A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28838"/>
            <a:ext cx="9144000" cy="1655762"/>
          </a:xfrm>
        </p:spPr>
        <p:txBody>
          <a:bodyPr/>
          <a:lstStyle/>
          <a:p>
            <a:r>
              <a:rPr lang="en-US" dirty="0"/>
              <a:t>A look at the history of Irish Raised bogs and their importance in the current climate crisis.</a:t>
            </a:r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3088D6-7591-4092-9794-6A56D977DE8E}"/>
              </a:ext>
            </a:extLst>
          </p:cNvPr>
          <p:cNvSpPr txBox="1"/>
          <p:nvPr/>
        </p:nvSpPr>
        <p:spPr>
          <a:xfrm>
            <a:off x="2662989" y="5181607"/>
            <a:ext cx="6858383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Alena Kunkel, M.A. </a:t>
            </a:r>
            <a:r>
              <a:rPr lang="en-GB" sz="2400" dirty="0" err="1"/>
              <a:t>FarmPEAT</a:t>
            </a:r>
            <a:endParaRPr lang="en-GB" sz="2400" dirty="0"/>
          </a:p>
          <a:p>
            <a:pPr algn="ctr"/>
            <a:r>
              <a:rPr lang="en-GB" sz="2400" dirty="0">
                <a:hlinkClick r:id="rId3"/>
              </a:rPr>
              <a:t>www.farmpeat.ie</a:t>
            </a:r>
            <a:endParaRPr lang="en-GB" sz="2400" dirty="0"/>
          </a:p>
          <a:p>
            <a:pPr algn="ctr"/>
            <a:r>
              <a:rPr lang="en-GB" sz="2400"/>
              <a:t>March 2023</a:t>
            </a:r>
            <a:endParaRPr lang="en-GB" sz="2400" dirty="0"/>
          </a:p>
        </p:txBody>
      </p:sp>
      <p:pic>
        <p:nvPicPr>
          <p:cNvPr id="5" name="Picture 4" descr="Main Logo Grey.jpg">
            <a:extLst>
              <a:ext uri="{FF2B5EF4-FFF2-40B4-BE49-F238E27FC236}">
                <a16:creationId xmlns:a16="http://schemas.microsoft.com/office/drawing/2014/main" id="{2C542A71-1E72-4210-8FE1-4D9C911F6D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27942" y="5187734"/>
            <a:ext cx="827313" cy="1210958"/>
          </a:xfrm>
          <a:prstGeom prst="rect">
            <a:avLst/>
          </a:prstGeom>
        </p:spPr>
      </p:pic>
      <p:pic>
        <p:nvPicPr>
          <p:cNvPr id="6" name="Picture 5" descr="Main Logo Grey.jpg">
            <a:extLst>
              <a:ext uri="{FF2B5EF4-FFF2-40B4-BE49-F238E27FC236}">
                <a16:creationId xmlns:a16="http://schemas.microsoft.com/office/drawing/2014/main" id="{61F57BDD-F18D-4E8B-A6A5-BD0C195914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52789" y="5187734"/>
            <a:ext cx="827313" cy="12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15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BF841-7E46-41F4-B9FB-3CE8BCA96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37" y="237038"/>
            <a:ext cx="10515600" cy="1325563"/>
          </a:xfrm>
        </p:spPr>
        <p:txBody>
          <a:bodyPr/>
          <a:lstStyle/>
          <a:p>
            <a:r>
              <a:rPr lang="en-US" dirty="0"/>
              <a:t>Sphagnum moss – the bog builder</a:t>
            </a:r>
            <a:endParaRPr lang="en-IE" dirty="0"/>
          </a:p>
        </p:txBody>
      </p:sp>
      <p:pic>
        <p:nvPicPr>
          <p:cNvPr id="4" name="Picture 5" descr="sphagplant.jpg">
            <a:extLst>
              <a:ext uri="{FF2B5EF4-FFF2-40B4-BE49-F238E27FC236}">
                <a16:creationId xmlns:a16="http://schemas.microsoft.com/office/drawing/2014/main" id="{B56F5A06-5591-426D-A0BC-389D2906D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169505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SCF2282.JPG">
            <a:extLst>
              <a:ext uri="{FF2B5EF4-FFF2-40B4-BE49-F238E27FC236}">
                <a16:creationId xmlns:a16="http://schemas.microsoft.com/office/drawing/2014/main" id="{285D613F-333F-40E9-BD1A-44FAE2827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436" y="1041851"/>
            <a:ext cx="3438805" cy="25791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EEC494-F92B-430F-BEC2-466850669830}"/>
              </a:ext>
            </a:extLst>
          </p:cNvPr>
          <p:cNvSpPr txBox="1"/>
          <p:nvPr/>
        </p:nvSpPr>
        <p:spPr>
          <a:xfrm>
            <a:off x="2861816" y="1562600"/>
            <a:ext cx="4463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Absorb nutrients from surrounding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hold 20 times their own weight in water</a:t>
            </a:r>
          </a:p>
        </p:txBody>
      </p:sp>
      <p:pic>
        <p:nvPicPr>
          <p:cNvPr id="8" name="Picture 11" descr="s-cuspidatum.jpg">
            <a:extLst>
              <a:ext uri="{FF2B5EF4-FFF2-40B4-BE49-F238E27FC236}">
                <a16:creationId xmlns:a16="http://schemas.microsoft.com/office/drawing/2014/main" id="{4310D344-0138-4381-B0A1-80A7C50C6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861" y="4078259"/>
            <a:ext cx="4431954" cy="2261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5E6B337-2DD6-9603-19A2-34DA8CF69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295" y="2960052"/>
            <a:ext cx="3918585" cy="338007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9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0D71EB-21C2-44A4-9FA1-01D9BFA20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Sundew – a native carnivorous plant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A0FEC6-CE85-4CA5-839B-465B9094DD04}"/>
              </a:ext>
            </a:extLst>
          </p:cNvPr>
          <p:cNvSpPr txBox="1"/>
          <p:nvPr/>
        </p:nvSpPr>
        <p:spPr>
          <a:xfrm>
            <a:off x="640080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Sundews have a sticky shiny surface that attracts insects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They can trap the insect with their leaves and eat them!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hlinkClick r:id="rId2"/>
              </a:rPr>
              <a:t>Cape Sundews Trap Bugs In A Sticky Situation | Deep Look - YouTube</a:t>
            </a:r>
            <a:endParaRPr lang="en-IE" alt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7" name="Picture 6" descr="A close up of a bug&#10;&#10;Description automatically generated with low confidence">
            <a:extLst>
              <a:ext uri="{FF2B5EF4-FFF2-40B4-BE49-F238E27FC236}">
                <a16:creationId xmlns:a16="http://schemas.microsoft.com/office/drawing/2014/main" id="{12F0A3EF-8B69-400E-B27C-D400AF1611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5" name="Content Placeholder 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807052E6-2E0D-434E-A01A-9DCF1DEF8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0" r="1" b="9593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310C8AA9-0343-1637-52E2-511610AC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569" y="4214361"/>
            <a:ext cx="3886211" cy="2590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6526C9EB-586A-6F6F-BBA7-A145CD0C4B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4880" y="4267201"/>
            <a:ext cx="3102765" cy="248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6947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3D41B-6CE4-94C1-E676-B1F08526E4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19" y="116632"/>
            <a:ext cx="5634604" cy="5544617"/>
          </a:xfrm>
          <a:prstGeom prst="roundRect">
            <a:avLst/>
          </a:prstGeom>
          <a:ln>
            <a:solidFill>
              <a:srgbClr val="FFCCF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187687-6B2B-436C-0B7C-E08EB8A796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259" y="3615244"/>
            <a:ext cx="3717762" cy="2157345"/>
          </a:xfrm>
          <a:prstGeom prst="ellipse">
            <a:avLst/>
          </a:prstGeom>
          <a:ln>
            <a:solidFill>
              <a:srgbClr val="FFCCF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037585-996F-F171-D1D4-1215725064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6275" y="256928"/>
            <a:ext cx="3287730" cy="2376264"/>
          </a:xfrm>
          <a:prstGeom prst="ellipse">
            <a:avLst/>
          </a:prstGeom>
          <a:ln>
            <a:solidFill>
              <a:srgbClr val="FFCCFF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FDB10E-9F6E-F3EA-A3DC-A7C5A6783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6" y="5670550"/>
            <a:ext cx="55800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ga-IE" altLang="en-US" sz="5400">
                <a:solidFill>
                  <a:srgbClr val="FFCC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Heather  </a:t>
            </a:r>
            <a:r>
              <a:rPr lang="ga-IE" altLang="en-US" sz="5400" i="1">
                <a:solidFill>
                  <a:srgbClr val="FFCC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Fraoch</a:t>
            </a:r>
            <a:endParaRPr lang="en-GB" altLang="en-US" sz="5400">
              <a:solidFill>
                <a:srgbClr val="FFCCCC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8935B-1E65-44ED-A382-3B485BE81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675" y="88900"/>
            <a:ext cx="30241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ga-IE" altLang="en-US" sz="3600">
                <a:solidFill>
                  <a:srgbClr val="FFCC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Ling     </a:t>
            </a:r>
            <a:r>
              <a:rPr lang="ga-IE" altLang="en-US" sz="3600" i="1">
                <a:solidFill>
                  <a:srgbClr val="FFCC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Fraoch mór</a:t>
            </a:r>
            <a:endParaRPr lang="en-GB" altLang="en-US" sz="3600">
              <a:solidFill>
                <a:srgbClr val="FFCCCC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8FFA3-050A-11D0-C990-24DAB6B8A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2578100"/>
            <a:ext cx="35639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ga-IE" altLang="en-US" sz="2800">
                <a:solidFill>
                  <a:srgbClr val="FFCC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Cross-leaved Heath </a:t>
            </a:r>
            <a:r>
              <a:rPr lang="ga-IE" altLang="en-US" sz="2800" i="1">
                <a:solidFill>
                  <a:srgbClr val="FFCC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Fraoch naoscaí</a:t>
            </a:r>
            <a:endParaRPr lang="en-GB" altLang="en-US" sz="2800">
              <a:solidFill>
                <a:srgbClr val="FFCCCC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2B7514-A5F7-ACA1-C0D5-CDF7D555A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113" y="5772150"/>
            <a:ext cx="35036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ga-IE" altLang="en-US" sz="2800">
                <a:solidFill>
                  <a:srgbClr val="FFCC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Bell Heather </a:t>
            </a:r>
            <a:r>
              <a:rPr lang="ga-IE" altLang="en-US" sz="2800" i="1">
                <a:solidFill>
                  <a:srgbClr val="FFCCC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Fraoch fireann</a:t>
            </a:r>
            <a:endParaRPr lang="en-GB" altLang="en-US" sz="2800">
              <a:solidFill>
                <a:srgbClr val="FFCCCC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C0C78BED-4FEF-881D-0BD2-0DA047BC4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4" y="1814514"/>
            <a:ext cx="6789737" cy="4537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4">
            <a:extLst>
              <a:ext uri="{FF2B5EF4-FFF2-40B4-BE49-F238E27FC236}">
                <a16:creationId xmlns:a16="http://schemas.microsoft.com/office/drawing/2014/main" id="{E526C400-324D-DB0A-CA26-F3706D05D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4" y="427038"/>
            <a:ext cx="3206115" cy="417286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D63E3-285C-2723-87B7-917EE639D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427039"/>
            <a:ext cx="50403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ga-IE" altLang="en-US" sz="6600">
                <a:latin typeface="Comic Sans MS" panose="030F0702030302020204" pitchFamily="66" charset="0"/>
                <a:cs typeface="Arial" panose="020B0604020202020204" pitchFamily="34" charset="0"/>
              </a:rPr>
              <a:t>Lichens</a:t>
            </a:r>
            <a:endParaRPr lang="en-GB" altLang="en-US" sz="660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7254FD-5933-E1CD-29C0-ED95ABE7C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5732464"/>
            <a:ext cx="4824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ga-IE" altLang="en-US" sz="4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Reindeer Lichen</a:t>
            </a:r>
            <a:endParaRPr lang="en-GB" altLang="en-US" sz="4000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509EA-81A6-F8CC-426F-D543B7557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5" y="2967038"/>
            <a:ext cx="2724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ga-IE" altLang="en-US" sz="36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Matchstick Lichen</a:t>
            </a:r>
            <a:endParaRPr lang="en-GB" altLang="en-US" sz="3600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5666889B-54E8-21BE-508C-4D0768C73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0"/>
            <a:ext cx="4938712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942BA-409C-889B-C42E-92B0777FE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1240" y="1859280"/>
            <a:ext cx="414020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en-IE" altLang="en-US" sz="4800" dirty="0">
                <a:latin typeface="Comic Sans MS" panose="030F0702030302020204" pitchFamily="66" charset="0"/>
                <a:cs typeface="Arial" panose="020B0604020202020204" pitchFamily="34" charset="0"/>
              </a:rPr>
              <a:t>Bog</a:t>
            </a:r>
            <a:r>
              <a:rPr lang="ga-IE" altLang="en-US" sz="4800" dirty="0">
                <a:latin typeface="Comic Sans MS" panose="030F0702030302020204" pitchFamily="66" charset="0"/>
                <a:cs typeface="Arial" panose="020B0604020202020204" pitchFamily="34" charset="0"/>
              </a:rPr>
              <a:t> Cotton</a:t>
            </a:r>
          </a:p>
          <a:p>
            <a:pPr algn="ctr" eaLnBrk="1" hangingPunct="1"/>
            <a:endParaRPr lang="ga-IE" alt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ga-IE" altLang="en-US" sz="48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GB" altLang="en-US" sz="48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6" name="Picture 5" descr="A field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BB779F29-54DB-20DD-4FC9-A29D46448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93" y="3428743"/>
            <a:ext cx="5356227" cy="3429000"/>
          </a:xfrm>
          <a:prstGeom prst="rect">
            <a:avLst/>
          </a:prstGeom>
        </p:spPr>
      </p:pic>
      <p:pic>
        <p:nvPicPr>
          <p:cNvPr id="4" name="Picture 3" descr="A picture containing grass, outdoor, field, mammal&#10;&#10;Description automatically generated">
            <a:extLst>
              <a:ext uri="{FF2B5EF4-FFF2-40B4-BE49-F238E27FC236}">
                <a16:creationId xmlns:a16="http://schemas.microsoft.com/office/drawing/2014/main" id="{794DEE15-B657-77E9-A3C8-66F6B82D3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43"/>
            <a:ext cx="3809086" cy="479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6614D-E39F-44C5-A508-FA45D13D5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Birds of the bog</a:t>
            </a:r>
            <a:endParaRPr lang="en-I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1B0CBD-B647-4D99-BA2F-F6CF746C9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8"/>
          </a:xfrm>
        </p:spPr>
        <p:txBody>
          <a:bodyPr/>
          <a:lstStyle/>
          <a:p>
            <a:r>
              <a:rPr lang="en-US" dirty="0"/>
              <a:t>Skylark				Snipe				Curlew</a:t>
            </a:r>
          </a:p>
          <a:p>
            <a:pPr marL="0" indent="0">
              <a:buNone/>
            </a:pPr>
            <a:endParaRPr lang="en-US" dirty="0"/>
          </a:p>
          <a:p>
            <a:endParaRPr lang="en-IE" dirty="0"/>
          </a:p>
        </p:txBody>
      </p:sp>
      <p:pic>
        <p:nvPicPr>
          <p:cNvPr id="6" name="Content Placeholder 5" descr="skylark_01.jpg">
            <a:extLst>
              <a:ext uri="{FF2B5EF4-FFF2-40B4-BE49-F238E27FC236}">
                <a16:creationId xmlns:a16="http://schemas.microsoft.com/office/drawing/2014/main" id="{761701E1-EE65-47DF-92F0-9A5332941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247" y="2439700"/>
            <a:ext cx="3673499" cy="2954625"/>
          </a:xfrm>
          <a:prstGeom prst="rect">
            <a:avLst/>
          </a:prstGeom>
        </p:spPr>
      </p:pic>
      <p:pic>
        <p:nvPicPr>
          <p:cNvPr id="7" name="Picture 7" descr="CommonSnipe.jpg">
            <a:extLst>
              <a:ext uri="{FF2B5EF4-FFF2-40B4-BE49-F238E27FC236}">
                <a16:creationId xmlns:a16="http://schemas.microsoft.com/office/drawing/2014/main" id="{DFC8BD52-D935-4097-878C-9F3C91C42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57" y="2439700"/>
            <a:ext cx="3305593" cy="300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ttp://www.birdwatchireland.ie/Portals/0/Irelands%20Birds/Curlew%2020%20(John%20Carey).jpg">
            <a:extLst>
              <a:ext uri="{FF2B5EF4-FFF2-40B4-BE49-F238E27FC236}">
                <a16:creationId xmlns:a16="http://schemas.microsoft.com/office/drawing/2014/main" id="{C9E52F04-FEE5-4A13-9113-8AC455EF1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1" y="2439701"/>
            <a:ext cx="3818254" cy="300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60C4D1-36DE-40F8-B0B3-D70CD49C9FD3}"/>
              </a:ext>
            </a:extLst>
          </p:cNvPr>
          <p:cNvSpPr txBox="1">
            <a:spLocks/>
          </p:cNvSpPr>
          <p:nvPr/>
        </p:nvSpPr>
        <p:spPr>
          <a:xfrm>
            <a:off x="4251157" y="5935877"/>
            <a:ext cx="4049712" cy="511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IE" altLang="en-US" sz="1350">
                <a:hlinkClick r:id="rId5"/>
              </a:rPr>
              <a:t>https://www.youtube.com/watch?v=Ws7jH6wNKN4</a:t>
            </a:r>
            <a:r>
              <a:rPr lang="en-IE" altLang="en-US" sz="1350"/>
              <a:t> </a:t>
            </a:r>
          </a:p>
        </p:txBody>
      </p:sp>
      <p:pic>
        <p:nvPicPr>
          <p:cNvPr id="10" name="Picture 9" descr="Main Logo Grey.jpg">
            <a:extLst>
              <a:ext uri="{FF2B5EF4-FFF2-40B4-BE49-F238E27FC236}">
                <a16:creationId xmlns:a16="http://schemas.microsoft.com/office/drawing/2014/main" id="{9980795C-77EF-4A77-AE36-A6D1FB7F02E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364687" y="5647042"/>
            <a:ext cx="827313" cy="12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4028C-F852-3E4E-2D69-D27F9EBCF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are these different plants and animals connected?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BBECB-96E1-7186-C0B3-A0BE7EBAAE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33519" y="5207950"/>
            <a:ext cx="2452322" cy="1423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CE6152-6777-D5C7-CA28-9CC3B5261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22" y="3071089"/>
            <a:ext cx="2235315" cy="1689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8AA68-C71F-BF9B-C46B-759360F08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497" y="1181223"/>
            <a:ext cx="2305168" cy="1606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B5EB56-ECAC-5C12-7779-415CC7DC9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444" y="4283348"/>
            <a:ext cx="1187511" cy="1714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Content Placeholder 5" descr="skylark_01.jpg">
            <a:extLst>
              <a:ext uri="{FF2B5EF4-FFF2-40B4-BE49-F238E27FC236}">
                <a16:creationId xmlns:a16="http://schemas.microsoft.com/office/drawing/2014/main" id="{06422760-D555-7220-97C9-4C63955F7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4456" y="2190746"/>
            <a:ext cx="2255776" cy="18143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Arrow: Up 16">
            <a:extLst>
              <a:ext uri="{FF2B5EF4-FFF2-40B4-BE49-F238E27FC236}">
                <a16:creationId xmlns:a16="http://schemas.microsoft.com/office/drawing/2014/main" id="{39FA9C5C-E144-9D5A-179D-7CCF507A2D46}"/>
              </a:ext>
            </a:extLst>
          </p:cNvPr>
          <p:cNvSpPr/>
          <p:nvPr/>
        </p:nvSpPr>
        <p:spPr>
          <a:xfrm rot="18859504">
            <a:off x="3586480" y="4760276"/>
            <a:ext cx="396240" cy="7464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29515F49-440A-C163-F196-AA2A5CF824ED}"/>
              </a:ext>
            </a:extLst>
          </p:cNvPr>
          <p:cNvSpPr/>
          <p:nvPr/>
        </p:nvSpPr>
        <p:spPr>
          <a:xfrm rot="1720250">
            <a:off x="7955487" y="3900593"/>
            <a:ext cx="396240" cy="7464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BE9F26D8-9837-2615-496A-F78DD48E4275}"/>
              </a:ext>
            </a:extLst>
          </p:cNvPr>
          <p:cNvSpPr/>
          <p:nvPr/>
        </p:nvSpPr>
        <p:spPr>
          <a:xfrm rot="3580037">
            <a:off x="6389671" y="5144541"/>
            <a:ext cx="396240" cy="7464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77F44CCC-825B-C661-7061-30809863965C}"/>
              </a:ext>
            </a:extLst>
          </p:cNvPr>
          <p:cNvSpPr/>
          <p:nvPr/>
        </p:nvSpPr>
        <p:spPr>
          <a:xfrm rot="18086901">
            <a:off x="6856441" y="2050894"/>
            <a:ext cx="396240" cy="7464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4AC9410A-71FD-2160-C2C1-1F7BD8B288A3}"/>
              </a:ext>
            </a:extLst>
          </p:cNvPr>
          <p:cNvSpPr/>
          <p:nvPr/>
        </p:nvSpPr>
        <p:spPr>
          <a:xfrm rot="2804954">
            <a:off x="3983928" y="2463816"/>
            <a:ext cx="396240" cy="7464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26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DB8673-E8C2-33F9-EEEB-3A8D47CE9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" r="10863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278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06F41-7EB4-C483-5EDE-4A684D4A0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1"/>
              <a:t>Carbon stores</a:t>
            </a:r>
            <a:endParaRPr lang="en-IE" sz="3600" b="1"/>
          </a:p>
        </p:txBody>
      </p:sp>
      <p:cxnSp>
        <p:nvCxnSpPr>
          <p:cNvPr id="32787" name="Straight Connector 3278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EEA6B99E-5D63-7318-8FA6-D45F23089F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altLang="en-US" sz="1500" b="1" dirty="0"/>
              <a:t>Carbon is a gas that comes from cars, burning fossil fuels, farming etc.</a:t>
            </a:r>
          </a:p>
          <a:p>
            <a:r>
              <a:rPr lang="en-US" altLang="en-US" sz="1500" b="1" dirty="0"/>
              <a:t>It is one of the things causing climate change</a:t>
            </a:r>
          </a:p>
          <a:p>
            <a:r>
              <a:rPr lang="en-US" altLang="en-US" sz="1500" b="1" dirty="0"/>
              <a:t>Can you name something that stores carbon? </a:t>
            </a:r>
          </a:p>
          <a:p>
            <a:r>
              <a:rPr lang="en-US" altLang="en-US" sz="1500" b="1" dirty="0"/>
              <a:t>Bogs have a special ability to hold this carbon and keep it underground</a:t>
            </a:r>
          </a:p>
          <a:p>
            <a:r>
              <a:rPr lang="en-US" altLang="en-US" sz="1500" b="1" dirty="0"/>
              <a:t>Under one condition: they need to be wet!</a:t>
            </a:r>
          </a:p>
          <a:p>
            <a:r>
              <a:rPr lang="en-IE" altLang="en-US" sz="1500" b="1" dirty="0"/>
              <a:t>If we dry out our bogs, they can no longer hold this carbon and it goes up into the air instead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68C5C-84DF-40D0-8B7E-48B9E86D9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Carbon storage in the Amazon rainforest</a:t>
            </a:r>
            <a:r>
              <a:rPr lang="en-US" sz="5400" dirty="0"/>
              <a:t>… </a:t>
            </a:r>
            <a:endParaRPr lang="en-IE" sz="5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B63CC11F-4E89-437A-BF21-48C9E8F32C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002821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55549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E9280-A688-4831-85E7-87681AB08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…versus carbon storage in peat soils</a:t>
            </a:r>
            <a:endParaRPr lang="en-IE" dirty="0">
              <a:solidFill>
                <a:schemeClr val="bg1"/>
              </a:solidFill>
              <a:highlight>
                <a:srgbClr val="008000"/>
              </a:highlight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A3D4DDA-5799-4487-A45C-8C5064981B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4862297"/>
              </p:ext>
            </p:extLst>
          </p:nvPr>
        </p:nvGraphicFramePr>
        <p:xfrm>
          <a:off x="721360" y="1452880"/>
          <a:ext cx="10632440" cy="521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44322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727C9-2D68-4D2C-9F77-18B284616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en-US" sz="3400"/>
              <a:t>What are bogs and how are they formed?</a:t>
            </a:r>
            <a:endParaRPr lang="en-IE" sz="3400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EFB9B-3D44-48F2-AC7D-D7167B7D3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r>
              <a:rPr lang="en-US" sz="1500"/>
              <a:t>Mostly known as sources of peat </a:t>
            </a:r>
          </a:p>
          <a:p>
            <a:r>
              <a:rPr lang="en-US" sz="1500"/>
              <a:t>Mostly found in the midlands.</a:t>
            </a:r>
          </a:p>
          <a:p>
            <a:r>
              <a:rPr lang="en-US" sz="1500"/>
              <a:t>Began forming 10,000 years ago.</a:t>
            </a:r>
          </a:p>
          <a:p>
            <a:r>
              <a:rPr lang="en-US" sz="1500"/>
              <a:t>Started as shallow lakes.</a:t>
            </a:r>
          </a:p>
          <a:p>
            <a:r>
              <a:rPr lang="en-US" sz="1500"/>
              <a:t>Plants died and gathered at the bottom of the lake where the conditions were anaerobic, meaning the plants didn’t break down fully.</a:t>
            </a:r>
          </a:p>
          <a:p>
            <a:r>
              <a:rPr lang="en-US" sz="1500"/>
              <a:t>Dead plants built up over time and began to form peat, this eventually reached the surface.</a:t>
            </a:r>
          </a:p>
          <a:p>
            <a:r>
              <a:rPr lang="en-US" sz="1500"/>
              <a:t>Sedges began to grow turning it into a fen.</a:t>
            </a:r>
          </a:p>
          <a:p>
            <a:r>
              <a:rPr lang="en-US" sz="1500"/>
              <a:t>Raised bog species (e.g. sphagnum moss) invaded and the fen became a raised bog.</a:t>
            </a:r>
            <a:endParaRPr lang="en-IE" sz="1500"/>
          </a:p>
          <a:p>
            <a:endParaRPr lang="en-IE" sz="1500"/>
          </a:p>
        </p:txBody>
      </p:sp>
      <p:pic>
        <p:nvPicPr>
          <p:cNvPr id="4" name="Picture 2" descr="What is a raised bog? - The Living Bog">
            <a:extLst>
              <a:ext uri="{FF2B5EF4-FFF2-40B4-BE49-F238E27FC236}">
                <a16:creationId xmlns:a16="http://schemas.microsoft.com/office/drawing/2014/main" id="{A27528A3-207A-4B31-8600-05AED4093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6831" r="1" b="6254"/>
          <a:stretch/>
        </p:blipFill>
        <p:spPr bwMode="auto">
          <a:xfrm>
            <a:off x="6729860" y="625683"/>
            <a:ext cx="3752335" cy="5551280"/>
          </a:xfrm>
          <a:prstGeom prst="rect">
            <a:avLst/>
          </a:prstGeom>
          <a:noFill/>
        </p:spPr>
      </p:pic>
      <p:pic>
        <p:nvPicPr>
          <p:cNvPr id="8" name="Picture 7" descr="Main Logo Grey.jpg">
            <a:extLst>
              <a:ext uri="{FF2B5EF4-FFF2-40B4-BE49-F238E27FC236}">
                <a16:creationId xmlns:a16="http://schemas.microsoft.com/office/drawing/2014/main" id="{9FD848CD-7D0A-46A8-96D7-54F47C0ED9B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66863" y="5647042"/>
            <a:ext cx="827313" cy="12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99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282BD8-E7C8-CF29-895F-3FCFCE87D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640" y="-15241"/>
            <a:ext cx="9164320" cy="687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11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8FB5EFDA-1668-4129-87BA-78893253E0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399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32" name="Picture 4" descr="Plate 15.JPG">
            <a:extLst>
              <a:ext uri="{FF2B5EF4-FFF2-40B4-BE49-F238E27FC236}">
                <a16:creationId xmlns:a16="http://schemas.microsoft.com/office/drawing/2014/main" id="{AF185050-F913-437E-B73E-5645581A6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5" r="24041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outdoor, sky, ground, grass&#10;&#10;Description automatically generated">
            <a:extLst>
              <a:ext uri="{FF2B5EF4-FFF2-40B4-BE49-F238E27FC236}">
                <a16:creationId xmlns:a16="http://schemas.microsoft.com/office/drawing/2014/main" id="{A2F16FEA-A3F5-4613-AD64-BB1E7F00C7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8" r="7699" b="-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31AD2-E55F-44C4-962A-4E9F6120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sz="2800"/>
              <a:t>From a sink to a source</a:t>
            </a:r>
            <a:endParaRPr lang="en-IE" sz="280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3F22BC2-66DC-1A96-38C0-A1A5CAF21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020" y="2470486"/>
            <a:ext cx="2883408" cy="3021013"/>
          </a:xfrm>
          <a:prstGeom prst="upArrowCallout">
            <a:avLst>
              <a:gd name="adj1" fmla="val 16439"/>
              <a:gd name="adj2" fmla="val 26426"/>
              <a:gd name="adj3" fmla="val 25000"/>
              <a:gd name="adj4" fmla="val 54989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CARBON</a:t>
            </a:r>
            <a:endParaRPr lang="en-IE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09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6682A-9F7B-4F43-A4A6-47ACBCE0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en-US" sz="3700">
                <a:solidFill>
                  <a:schemeClr val="tx1">
                    <a:lumMod val="85000"/>
                    <a:lumOff val="15000"/>
                  </a:schemeClr>
                </a:solidFill>
              </a:rPr>
              <a:t>Restoration and rewetting peatlands</a:t>
            </a:r>
            <a:endParaRPr lang="en-IE" sz="3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A bulldozer in a field&#10;&#10;Description automatically generated with medium confidence">
            <a:extLst>
              <a:ext uri="{FF2B5EF4-FFF2-40B4-BE49-F238E27FC236}">
                <a16:creationId xmlns:a16="http://schemas.microsoft.com/office/drawing/2014/main" id="{8A00A512-9E2C-484F-A9D3-D96F4F8651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r="43890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1FA52-5001-4213-B026-0AAA8F0FE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 lnSpcReduction="10000"/>
          </a:bodyPr>
          <a:lstStyle/>
          <a:p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It is believed that if we rewet our bogs, it will help reduce our GHG emissions and enhance biodiversity.</a:t>
            </a:r>
          </a:p>
          <a:p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Different projects working to restore our bogs</a:t>
            </a:r>
          </a:p>
          <a:p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E.g. Care peat, The Living Bog,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FarmPEAT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Bord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Mona</a:t>
            </a:r>
          </a:p>
          <a:p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Common aim is to rewet the bogs</a:t>
            </a:r>
          </a:p>
          <a:p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Raising the water table </a:t>
            </a:r>
          </a:p>
          <a:p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Peat soil becomes wet again and can rejuvenate and stop being carbon sources/reduce emissions </a:t>
            </a:r>
          </a:p>
          <a:p>
            <a:r>
              <a:rPr lang="en-US" sz="1800" dirty="0">
                <a:hlinkClick r:id="rId3"/>
              </a:rPr>
              <a:t>Chapter 2 - Threats to the Bog and Project Actions - YouTube</a:t>
            </a:r>
            <a:endParaRPr lang="en-IE" sz="1800" dirty="0"/>
          </a:p>
          <a:p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icture 6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CCBFF211-30E2-41DF-BDEA-933A7944DA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 r="23545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6066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9D902-8459-4AFA-827A-C727160B1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Where are they found?</a:t>
            </a:r>
            <a:b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E3970C4-6711-43C4-918B-86C9A6E348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59"/>
          <a:stretch/>
        </p:blipFill>
        <p:spPr>
          <a:xfrm>
            <a:off x="6190333" y="625684"/>
            <a:ext cx="4856881" cy="5455380"/>
          </a:xfrm>
          <a:prstGeom prst="rect">
            <a:avLst/>
          </a:prstGeom>
        </p:spPr>
      </p:pic>
      <p:pic>
        <p:nvPicPr>
          <p:cNvPr id="9" name="Picture 8" descr="Main Logo Grey.jpg">
            <a:extLst>
              <a:ext uri="{FF2B5EF4-FFF2-40B4-BE49-F238E27FC236}">
                <a16:creationId xmlns:a16="http://schemas.microsoft.com/office/drawing/2014/main" id="{0378B5DF-8A35-44CE-851F-B3DF78FB9D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64687" y="5647042"/>
            <a:ext cx="827313" cy="12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5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able, indoor, piece, slice&#10;&#10;Description automatically generated">
            <a:extLst>
              <a:ext uri="{FF2B5EF4-FFF2-40B4-BE49-F238E27FC236}">
                <a16:creationId xmlns:a16="http://schemas.microsoft.com/office/drawing/2014/main" id="{A2631046-E58C-4F13-A691-55447FDC5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523"/>
          <a:stretch/>
        </p:blipFill>
        <p:spPr>
          <a:xfrm>
            <a:off x="4883024" y="26469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 descr="A close-up of a turtle&#10;&#10;Description automatically generated with low confidence">
            <a:extLst>
              <a:ext uri="{FF2B5EF4-FFF2-40B4-BE49-F238E27FC236}">
                <a16:creationId xmlns:a16="http://schemas.microsoft.com/office/drawing/2014/main" id="{1438751F-6DF4-42FF-B417-1D616B2FFB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2" r="-2" b="1658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F9780-5DFA-4D6D-A405-E66FC7FB4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266" y="124427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 dirty="0"/>
              <a:t>History of the bogs</a:t>
            </a:r>
            <a:endParaRPr lang="en-IE" sz="3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ACA71-F5BE-47E6-930C-FB1E8A773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744" y="1123516"/>
            <a:ext cx="4832803" cy="3664351"/>
          </a:xfrm>
        </p:spPr>
        <p:txBody>
          <a:bodyPr>
            <a:normAutofit/>
          </a:bodyPr>
          <a:lstStyle/>
          <a:p>
            <a:r>
              <a:rPr lang="en-US" sz="1700" dirty="0"/>
              <a:t>Before bogs were ever used as sources as fuel, they were also used as storage for items such as butter!</a:t>
            </a:r>
          </a:p>
          <a:p>
            <a:r>
              <a:rPr lang="en-US" sz="1700" dirty="0"/>
              <a:t>….and bodies!</a:t>
            </a:r>
          </a:p>
          <a:p>
            <a:r>
              <a:rPr lang="en-US" sz="1700" dirty="0"/>
              <a:t>Environmental benefits aside, bogs are mainly used as a fuel source i.e. peat harvesting</a:t>
            </a:r>
          </a:p>
          <a:p>
            <a:r>
              <a:rPr lang="en-US" sz="1700" dirty="0"/>
              <a:t>Began in the 1800s. </a:t>
            </a:r>
          </a:p>
          <a:p>
            <a:r>
              <a:rPr lang="en-US" sz="1700" dirty="0"/>
              <a:t>Provided jobs and built up communities in rural areas</a:t>
            </a:r>
          </a:p>
          <a:p>
            <a:r>
              <a:rPr lang="en-US" sz="1700" dirty="0"/>
              <a:t>Some areas reclaimed for agricultural purposes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D06D3-2C77-FABF-7B18-B397D029C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64" y="4268635"/>
            <a:ext cx="3981655" cy="25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96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grass&#10;&#10;Description automatically generated">
            <a:extLst>
              <a:ext uri="{FF2B5EF4-FFF2-40B4-BE49-F238E27FC236}">
                <a16:creationId xmlns:a16="http://schemas.microsoft.com/office/drawing/2014/main" id="{C666CA17-1B27-4742-925E-05C35E49B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r="42551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Picture 4" descr="A picture containing outdoor, sky, road, way&#10;&#10;Description automatically generated">
            <a:extLst>
              <a:ext uri="{FF2B5EF4-FFF2-40B4-BE49-F238E27FC236}">
                <a16:creationId xmlns:a16="http://schemas.microsoft.com/office/drawing/2014/main" id="{E8889FDD-9BE9-4B8D-87EB-6BC61BC863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r="532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8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2221719B-B7F8-42FA-B6BA-963298902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r="13049" b="3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AFAFB-EC2C-4D31-A02E-292BDF8B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US" sz="2800"/>
              <a:t>Bogs today</a:t>
            </a:r>
            <a:endParaRPr lang="en-IE" sz="2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545E8-4112-4293-898F-26BC74573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en-US" sz="1600"/>
              <a:t>Bord na mona have stopped turf cutting on their bogs.</a:t>
            </a:r>
          </a:p>
          <a:p>
            <a:r>
              <a:rPr lang="en-US" sz="1600"/>
              <a:t>Still being cut by other individuals </a:t>
            </a:r>
          </a:p>
          <a:p>
            <a:r>
              <a:rPr lang="en-US" sz="1600"/>
              <a:t>Very damaged from years of draining </a:t>
            </a:r>
          </a:p>
          <a:p>
            <a:r>
              <a:rPr lang="en-US" sz="1600"/>
              <a:t>No fully intact remaining bogs </a:t>
            </a:r>
          </a:p>
          <a:p>
            <a:r>
              <a:rPr lang="en-US" sz="1600"/>
              <a:t>Different projects looking at restoring the bogs</a:t>
            </a:r>
          </a:p>
          <a:p>
            <a:r>
              <a:rPr lang="en-US" sz="1600"/>
              <a:t>Also being used as tourist attractions, outdoor wellness</a:t>
            </a:r>
            <a:endParaRPr lang="en-IE" sz="1600"/>
          </a:p>
        </p:txBody>
      </p:sp>
    </p:spTree>
    <p:extLst>
      <p:ext uri="{BB962C8B-B14F-4D97-AF65-F5344CB8AC3E}">
        <p14:creationId xmlns:p14="http://schemas.microsoft.com/office/powerpoint/2010/main" val="3550053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6FC75-04AB-4B12-B7B5-6C3868558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Why are they important?</a:t>
            </a:r>
            <a:endParaRPr lang="en-IE" sz="5400" dirty="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58DE6-A405-4BDF-B17C-E8B6AC9D0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 dirty="0"/>
              <a:t>What ecosystem services do they provide?</a:t>
            </a:r>
            <a:endParaRPr lang="en-IE" sz="2200" dirty="0"/>
          </a:p>
        </p:txBody>
      </p:sp>
      <p:pic>
        <p:nvPicPr>
          <p:cNvPr id="6" name="Picture 5" descr="Main Logo Grey.jpg">
            <a:extLst>
              <a:ext uri="{FF2B5EF4-FFF2-40B4-BE49-F238E27FC236}">
                <a16:creationId xmlns:a16="http://schemas.microsoft.com/office/drawing/2014/main" id="{26871241-496B-4C12-BBDB-1DD3971A84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64687" y="5647042"/>
            <a:ext cx="827313" cy="12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84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9DEF13-D173-4407-B064-B786720F3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Why are they important?</a:t>
            </a:r>
            <a:endParaRPr lang="en-IE" sz="540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AD9EBC2-7C74-46F8-8F8B-13486C0EA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ecosystem services do they provide?</a:t>
            </a:r>
          </a:p>
          <a:p>
            <a:r>
              <a:rPr lang="en-US" sz="2200" dirty="0"/>
              <a:t>Water – filtration systems</a:t>
            </a:r>
          </a:p>
          <a:p>
            <a:r>
              <a:rPr lang="en-US" sz="2200" dirty="0"/>
              <a:t>Biodiversity </a:t>
            </a:r>
          </a:p>
          <a:p>
            <a:r>
              <a:rPr lang="en-US" sz="2200" dirty="0"/>
              <a:t>Carbon sequestration </a:t>
            </a:r>
          </a:p>
          <a:p>
            <a:r>
              <a:rPr lang="en-US" sz="2200" dirty="0"/>
              <a:t>Outdoor amenities/tourist attractions </a:t>
            </a:r>
            <a:endParaRPr lang="en-IE" sz="2200" dirty="0"/>
          </a:p>
        </p:txBody>
      </p:sp>
      <p:pic>
        <p:nvPicPr>
          <p:cNvPr id="7" name="Picture 6" descr="Main Logo Grey.jpg">
            <a:extLst>
              <a:ext uri="{FF2B5EF4-FFF2-40B4-BE49-F238E27FC236}">
                <a16:creationId xmlns:a16="http://schemas.microsoft.com/office/drawing/2014/main" id="{997B9C7D-D0CE-4C66-BEFD-9ADADE85C3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53800" y="5575865"/>
            <a:ext cx="827313" cy="1210958"/>
          </a:xfrm>
          <a:prstGeom prst="rect">
            <a:avLst/>
          </a:prstGeom>
        </p:spPr>
      </p:pic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CDE82346-14B3-3961-E321-99EFBB49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261" y="1739823"/>
            <a:ext cx="3886211" cy="2590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5F883A-A2B9-DFAA-1588-25D9CA837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2" r="10863" b="-1"/>
          <a:stretch/>
        </p:blipFill>
        <p:spPr>
          <a:xfrm>
            <a:off x="1014290" y="4364736"/>
            <a:ext cx="4374677" cy="2460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14C685-4E5F-9D37-3A15-FBA07BF2D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699" y="4408276"/>
            <a:ext cx="4171637" cy="2335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2450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1A18007E-D075-40C9-829F-EAA6218C9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r="13155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C72967-9243-4C15-8002-AAEF1BC1A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2800"/>
              <a:t>Water</a:t>
            </a:r>
            <a:endParaRPr lang="en-IE" sz="2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80802-ED59-475C-971D-0608A1872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/>
              <a:t>Bogs are rain-fed.</a:t>
            </a:r>
          </a:p>
          <a:p>
            <a:r>
              <a:rPr lang="en-US" sz="1700"/>
              <a:t>When they are in good consition they can hold a vast amount of water.</a:t>
            </a:r>
          </a:p>
          <a:p>
            <a:r>
              <a:rPr lang="en-US" sz="1700"/>
              <a:t>Raised bogs are made up of 90% water.</a:t>
            </a:r>
          </a:p>
          <a:p>
            <a:r>
              <a:rPr lang="en-US" sz="1700"/>
              <a:t>They store this water and release it very very slowly, acting as a filtration system.</a:t>
            </a:r>
          </a:p>
          <a:p>
            <a:r>
              <a:rPr lang="en-US" sz="1700">
                <a:hlinkClick r:id="rId3"/>
              </a:rPr>
              <a:t>Peat Bog Restoration Project Garron Plateau - YouTube</a:t>
            </a:r>
            <a:endParaRPr lang="en-IE" sz="1700"/>
          </a:p>
          <a:p>
            <a:endParaRPr lang="en-IE" sz="1700"/>
          </a:p>
        </p:txBody>
      </p:sp>
    </p:spTree>
    <p:extLst>
      <p:ext uri="{BB962C8B-B14F-4D97-AF65-F5344CB8AC3E}">
        <p14:creationId xmlns:p14="http://schemas.microsoft.com/office/powerpoint/2010/main" val="258417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FA2FF-0036-449F-AA0A-C8E99D22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Biodiversity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C50D3-61E2-4AF6-9A24-00A2BD50C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1821" y="5550568"/>
            <a:ext cx="6465286" cy="6025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Bogs are home to many unique flora and fauna </a:t>
            </a:r>
          </a:p>
        </p:txBody>
      </p:sp>
      <p:pic>
        <p:nvPicPr>
          <p:cNvPr id="11" name="Picture 10" descr="A close up of a cactus&#10;&#10;Description automatically generated with low confidence">
            <a:extLst>
              <a:ext uri="{FF2B5EF4-FFF2-40B4-BE49-F238E27FC236}">
                <a16:creationId xmlns:a16="http://schemas.microsoft.com/office/drawing/2014/main" id="{1EF1360E-42F7-4D79-B7DA-B8D7B1917F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r="-2" b="-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5" name="Picture 4" descr="A picture containing fungus&#10;&#10;Description automatically generated">
            <a:extLst>
              <a:ext uri="{FF2B5EF4-FFF2-40B4-BE49-F238E27FC236}">
                <a16:creationId xmlns:a16="http://schemas.microsoft.com/office/drawing/2014/main" id="{425D742B-857F-4555-864E-7E9DB309A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4598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9" name="Picture 8" descr="A close-up of a flower&#10;&#10;Description automatically generated">
            <a:extLst>
              <a:ext uri="{FF2B5EF4-FFF2-40B4-BE49-F238E27FC236}">
                <a16:creationId xmlns:a16="http://schemas.microsoft.com/office/drawing/2014/main" id="{28CFA186-88BA-418B-A39D-694F963087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1" r="-3" b="14939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field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EE33A1C2-AEA0-4E9E-B111-115CB1D97E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r="1849" b="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29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Microsoft Office PowerPoint</Application>
  <PresentationFormat>Widescreen</PresentationFormat>
  <Paragraphs>87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Office Theme</vt:lpstr>
      <vt:lpstr>Raised bogs of Ireland</vt:lpstr>
      <vt:lpstr>What are bogs and how are they formed?</vt:lpstr>
      <vt:lpstr>Where are they found? </vt:lpstr>
      <vt:lpstr>History of the bogs</vt:lpstr>
      <vt:lpstr>Bogs today</vt:lpstr>
      <vt:lpstr>Why are they important?</vt:lpstr>
      <vt:lpstr>Why are they important?</vt:lpstr>
      <vt:lpstr>Water</vt:lpstr>
      <vt:lpstr>Biodiversity </vt:lpstr>
      <vt:lpstr>Sphagnum moss – the bog builder</vt:lpstr>
      <vt:lpstr>Sundew – a native carnivorous plant</vt:lpstr>
      <vt:lpstr>PowerPoint Presentation</vt:lpstr>
      <vt:lpstr>PowerPoint Presentation</vt:lpstr>
      <vt:lpstr>PowerPoint Presentation</vt:lpstr>
      <vt:lpstr>Birds of the bog</vt:lpstr>
      <vt:lpstr>How are these different plants and animals connected?</vt:lpstr>
      <vt:lpstr>Carbon stores</vt:lpstr>
      <vt:lpstr>Carbon storage in the Amazon rainforest… </vt:lpstr>
      <vt:lpstr>…versus carbon storage in peat soils</vt:lpstr>
      <vt:lpstr>PowerPoint Presentation</vt:lpstr>
      <vt:lpstr>From a sink to a source</vt:lpstr>
      <vt:lpstr>Restoration and rewetting peatlands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Raised bogs of Ireland</dc:title>
  <dc:creator>emma@farmpeat.ie</dc:creator>
  <cp:lastModifiedBy>Alena</cp:lastModifiedBy>
  <cp:revision>11</cp:revision>
  <dcterms:created xsi:type="dcterms:W3CDTF">2021-11-03T15:44:50Z</dcterms:created>
  <dcterms:modified xsi:type="dcterms:W3CDTF">2023-02-28T21:37:02Z</dcterms:modified>
</cp:coreProperties>
</file>