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56" r:id="rId2"/>
    <p:sldId id="257" r:id="rId3"/>
    <p:sldId id="258" r:id="rId4"/>
    <p:sldId id="264" r:id="rId5"/>
    <p:sldId id="259" r:id="rId6"/>
    <p:sldId id="260" r:id="rId7"/>
    <p:sldId id="261" r:id="rId8"/>
    <p:sldId id="262" r:id="rId9"/>
    <p:sldId id="268" r:id="rId10"/>
    <p:sldId id="267" r:id="rId11"/>
    <p:sldId id="269" r:id="rId12"/>
    <p:sldId id="263" r:id="rId13"/>
    <p:sldId id="272" r:id="rId14"/>
    <p:sldId id="265" r:id="rId15"/>
    <p:sldId id="270" r:id="rId16"/>
    <p:sldId id="273" r:id="rId17"/>
    <p:sldId id="274" r:id="rId18"/>
    <p:sldId id="266" r:id="rId19"/>
    <p:sldId id="271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E" dirty="0"/>
              <a:t>Tonnes of carbon per hectare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Underground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Amazon rainforest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06-449D-9707-E07F4D4DCD9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Above ground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Amazon rainforest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06-449D-9707-E07F4D4DCD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65140783"/>
        <c:axId val="1665137871"/>
      </c:barChart>
      <c:catAx>
        <c:axId val="16651407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5137871"/>
        <c:crosses val="autoZero"/>
        <c:auto val="1"/>
        <c:lblAlgn val="ctr"/>
        <c:lblOffset val="100"/>
        <c:noMultiLvlLbl val="0"/>
      </c:catAx>
      <c:valAx>
        <c:axId val="16651378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51407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E" sz="1800" b="0" i="0" baseline="0" dirty="0">
                <a:effectLst/>
              </a:rPr>
              <a:t>Tonnes of carbon per hectare</a:t>
            </a:r>
            <a:endParaRPr lang="en-IE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Underground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Amazon rainforest</c:v>
                </c:pt>
                <c:pt idx="1">
                  <c:v>Irish raised bogs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100</c:v>
                </c:pt>
                <c:pt idx="1">
                  <c:v>3150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FC-48E8-B727-5F21AFA9D15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Above ground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Amazon rainforest</c:v>
                </c:pt>
                <c:pt idx="1">
                  <c:v>Irish raised bogs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160</c:v>
                </c:pt>
                <c:pt idx="1">
                  <c:v>4.4000000000000004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FC-48E8-B727-5F21AFA9D1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63991951"/>
        <c:axId val="1663998607"/>
      </c:barChart>
      <c:catAx>
        <c:axId val="16639919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3998607"/>
        <c:crosses val="autoZero"/>
        <c:auto val="1"/>
        <c:lblAlgn val="ctr"/>
        <c:lblOffset val="100"/>
        <c:noMultiLvlLbl val="0"/>
      </c:catAx>
      <c:valAx>
        <c:axId val="16639986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39919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C86D2-2445-477A-A0E3-D34DA54CFC55}" type="datetimeFigureOut">
              <a:rPr lang="en-IE" smtClean="0"/>
              <a:t>15/09/2022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8FF87F-D07C-4201-8FB2-0A68E95A2DF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81050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E7253-0520-49C1-8212-A9495F4EF9E4}" type="datetimeFigureOut">
              <a:rPr lang="en-IE" smtClean="0"/>
              <a:t>15/09/2022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E9812-D2FE-45FF-A5EE-203459D4564D}" type="slidenum">
              <a:rPr lang="en-IE" smtClean="0"/>
              <a:t>‹#›</a:t>
            </a:fld>
            <a:endParaRPr lang="en-I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1667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E7253-0520-49C1-8212-A9495F4EF9E4}" type="datetimeFigureOut">
              <a:rPr lang="en-IE" smtClean="0"/>
              <a:t>15/09/2022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E9812-D2FE-45FF-A5EE-203459D4564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52413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E7253-0520-49C1-8212-A9495F4EF9E4}" type="datetimeFigureOut">
              <a:rPr lang="en-IE" smtClean="0"/>
              <a:t>15/09/2022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E9812-D2FE-45FF-A5EE-203459D4564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61462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E7253-0520-49C1-8212-A9495F4EF9E4}" type="datetimeFigureOut">
              <a:rPr lang="en-IE" smtClean="0"/>
              <a:t>15/09/2022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E9812-D2FE-45FF-A5EE-203459D4564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79000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E7253-0520-49C1-8212-A9495F4EF9E4}" type="datetimeFigureOut">
              <a:rPr lang="en-IE" smtClean="0"/>
              <a:t>15/09/2022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E9812-D2FE-45FF-A5EE-203459D4564D}" type="slidenum">
              <a:rPr lang="en-IE" smtClean="0"/>
              <a:t>‹#›</a:t>
            </a:fld>
            <a:endParaRPr lang="en-I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9932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E7253-0520-49C1-8212-A9495F4EF9E4}" type="datetimeFigureOut">
              <a:rPr lang="en-IE" smtClean="0"/>
              <a:t>15/09/2022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E9812-D2FE-45FF-A5EE-203459D4564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40082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E7253-0520-49C1-8212-A9495F4EF9E4}" type="datetimeFigureOut">
              <a:rPr lang="en-IE" smtClean="0"/>
              <a:t>15/09/2022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E9812-D2FE-45FF-A5EE-203459D4564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77155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E7253-0520-49C1-8212-A9495F4EF9E4}" type="datetimeFigureOut">
              <a:rPr lang="en-IE" smtClean="0"/>
              <a:t>15/09/2022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E9812-D2FE-45FF-A5EE-203459D4564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79502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E7253-0520-49C1-8212-A9495F4EF9E4}" type="datetimeFigureOut">
              <a:rPr lang="en-IE" smtClean="0"/>
              <a:t>15/09/2022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E9812-D2FE-45FF-A5EE-203459D4564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9419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3DE7253-0520-49C1-8212-A9495F4EF9E4}" type="datetimeFigureOut">
              <a:rPr lang="en-IE" smtClean="0"/>
              <a:t>15/09/2022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51E9812-D2FE-45FF-A5EE-203459D4564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64090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E7253-0520-49C1-8212-A9495F4EF9E4}" type="datetimeFigureOut">
              <a:rPr lang="en-IE" smtClean="0"/>
              <a:t>15/09/2022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E9812-D2FE-45FF-A5EE-203459D4564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31050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3DE7253-0520-49C1-8212-A9495F4EF9E4}" type="datetimeFigureOut">
              <a:rPr lang="en-IE" smtClean="0"/>
              <a:t>15/09/2022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51E9812-D2FE-45FF-A5EE-203459D4564D}" type="slidenum">
              <a:rPr lang="en-IE" smtClean="0"/>
              <a:t>‹#›</a:t>
            </a:fld>
            <a:endParaRPr lang="en-IE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2186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cid:image001.jpg@01D3DD6C.F78FF6D0" TargetMode="Externa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531AA-7C50-4B5F-BC97-7ACD97BDC8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3988" y="320041"/>
            <a:ext cx="6707084" cy="3892668"/>
          </a:xfrm>
        </p:spPr>
        <p:txBody>
          <a:bodyPr>
            <a:normAutofit/>
          </a:bodyPr>
          <a:lstStyle/>
          <a:p>
            <a:pPr algn="l"/>
            <a:r>
              <a:rPr lang="en-GB" sz="5100" b="1">
                <a:latin typeface="Circular"/>
              </a:rPr>
              <a:t>Farm P</a:t>
            </a:r>
            <a:r>
              <a:rPr lang="en-GB" sz="5100">
                <a:latin typeface="Circular"/>
              </a:rPr>
              <a:t>ayments for </a:t>
            </a:r>
            <a:r>
              <a:rPr lang="en-GB" sz="5100" b="1">
                <a:latin typeface="Circular"/>
              </a:rPr>
              <a:t>E</a:t>
            </a:r>
            <a:r>
              <a:rPr lang="en-GB" sz="5100">
                <a:latin typeface="Circular"/>
              </a:rPr>
              <a:t>cology and </a:t>
            </a:r>
            <a:r>
              <a:rPr lang="en-GB" sz="5100" b="1">
                <a:latin typeface="Circular"/>
              </a:rPr>
              <a:t>A</a:t>
            </a:r>
            <a:r>
              <a:rPr lang="en-GB" sz="5100">
                <a:latin typeface="Circular"/>
              </a:rPr>
              <a:t>gricultural</a:t>
            </a:r>
            <a:r>
              <a:rPr lang="en-GB" sz="5100" b="1">
                <a:latin typeface="Circular"/>
              </a:rPr>
              <a:t> T</a:t>
            </a:r>
            <a:r>
              <a:rPr lang="en-GB" sz="5100">
                <a:latin typeface="Circular"/>
              </a:rPr>
              <a:t>ransitions</a:t>
            </a:r>
            <a:br>
              <a:rPr lang="en-GB" sz="5100">
                <a:latin typeface="Circular"/>
              </a:rPr>
            </a:br>
            <a:endParaRPr lang="en-IE" sz="51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B96D93-238E-4861-8578-6F8AB9432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3699" y="4631161"/>
            <a:ext cx="6707366" cy="1569486"/>
          </a:xfrm>
        </p:spPr>
        <p:txBody>
          <a:bodyPr>
            <a:normAutofit/>
          </a:bodyPr>
          <a:lstStyle/>
          <a:p>
            <a:pPr algn="l"/>
            <a:r>
              <a:rPr lang="en-GB" b="1" dirty="0">
                <a:latin typeface="Circular"/>
              </a:rPr>
              <a:t>FarmPEAT Project Farmer Training Day</a:t>
            </a:r>
          </a:p>
          <a:p>
            <a:pPr algn="l"/>
            <a:endParaRPr lang="en-GB" b="1" dirty="0">
              <a:latin typeface="Circular"/>
            </a:endParaRPr>
          </a:p>
          <a:p>
            <a:pPr algn="l"/>
            <a:r>
              <a:rPr lang="en-GB" b="1" dirty="0">
                <a:latin typeface="Circular"/>
              </a:rPr>
              <a:t>September 2022</a:t>
            </a:r>
          </a:p>
          <a:p>
            <a:pPr algn="l"/>
            <a:endParaRPr lang="en-IE" dirty="0"/>
          </a:p>
        </p:txBody>
      </p:sp>
      <p:pic>
        <p:nvPicPr>
          <p:cNvPr id="4" name="Picture 3" descr="Main Logo Green.png">
            <a:extLst>
              <a:ext uri="{FF2B5EF4-FFF2-40B4-BE49-F238E27FC236}">
                <a16:creationId xmlns:a16="http://schemas.microsoft.com/office/drawing/2014/main" id="{B5AAE62A-5B63-43DF-A45B-3AA8DE0F509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423" y="320040"/>
            <a:ext cx="4026602" cy="589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10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0E52FAE9-6209-433F-8181-8D5EEDE6D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…versus Irish raised bogs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13CFA7F6-9DEE-4CDD-8620-2C1D138AB5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4061065"/>
              </p:ext>
            </p:extLst>
          </p:nvPr>
        </p:nvGraphicFramePr>
        <p:xfrm>
          <a:off x="4654296" y="640080"/>
          <a:ext cx="7214616" cy="5550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82171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94AEE-D6BF-45FD-BBB9-3C572B56F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859536"/>
            <a:ext cx="4832802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3400"/>
              <a:t>Transitional Habitats</a:t>
            </a:r>
            <a:br>
              <a:rPr lang="en-US" sz="3400"/>
            </a:br>
            <a:endParaRPr lang="en-US" sz="3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CB0F73-2962-445A-AD58-DC49112AFB32}"/>
              </a:ext>
            </a:extLst>
          </p:cNvPr>
          <p:cNvSpPr txBox="1"/>
          <p:nvPr/>
        </p:nvSpPr>
        <p:spPr>
          <a:xfrm>
            <a:off x="438912" y="2512611"/>
            <a:ext cx="4832803" cy="36643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All Irish Raised Bogs have lost the natural boundary with surrounding mineral soils </a:t>
            </a:r>
            <a:r>
              <a:rPr kumimoji="0" lang="en-US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i.e</a:t>
            </a:r>
            <a:r>
              <a:rPr lang="en-US" dirty="0"/>
              <a:t>. the transitional zone.</a:t>
            </a:r>
            <a:endParaRPr kumimoji="0" lang="en-US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342900" marR="0" lvl="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These transitional zones have been drained and reclaimed to be used for agriculture. </a:t>
            </a:r>
          </a:p>
          <a:p>
            <a:pPr marL="342900" marR="0" lvl="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This has had a number of negative effects on the peatland soils. </a:t>
            </a:r>
            <a:r>
              <a:rPr lang="en-US" dirty="0" err="1"/>
              <a:t>Eg</a:t>
            </a:r>
            <a:r>
              <a:rPr lang="en-US" dirty="0"/>
              <a:t>: </a:t>
            </a:r>
          </a:p>
          <a:p>
            <a:pPr marL="857250" lvl="1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Decline in typical species in this area</a:t>
            </a:r>
          </a:p>
          <a:p>
            <a:pPr marL="857250" lvl="1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High carbon emissions</a:t>
            </a:r>
          </a:p>
          <a:p>
            <a:pPr marL="857250" lvl="1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Source of poor water quality</a:t>
            </a:r>
          </a:p>
          <a:p>
            <a:pPr marL="857250" lvl="1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Habitat loss and disturbance</a:t>
            </a:r>
          </a:p>
          <a:p>
            <a:pPr marL="857250" lvl="1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9 million </a:t>
            </a:r>
            <a:r>
              <a:rPr lang="en-US" dirty="0" err="1"/>
              <a:t>tonnes</a:t>
            </a:r>
            <a:r>
              <a:rPr lang="en-US" dirty="0"/>
              <a:t> of carbon are </a:t>
            </a:r>
            <a:r>
              <a:rPr lang="en-US"/>
              <a:t>emitted by </a:t>
            </a:r>
            <a:r>
              <a:rPr lang="en-US" dirty="0"/>
              <a:t>330,000ha of grassland on peat soils</a:t>
            </a:r>
          </a:p>
        </p:txBody>
      </p:sp>
      <p:pic>
        <p:nvPicPr>
          <p:cNvPr id="10" name="Picture 6" descr="About Peatlands | IUCN UK Peatland Programme">
            <a:extLst>
              <a:ext uri="{FF2B5EF4-FFF2-40B4-BE49-F238E27FC236}">
                <a16:creationId xmlns:a16="http://schemas.microsoft.com/office/drawing/2014/main" id="{0ACA74DD-E293-43B0-9BD4-448499023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617368" y="3657902"/>
            <a:ext cx="5135719" cy="2285395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83AC99-0849-8066-5601-EABB2BEF2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185" y="422466"/>
            <a:ext cx="4261069" cy="276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72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EF11F-C72F-41F3-B8CF-CF2145C92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976" y="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4600" dirty="0"/>
              <a:t>Results-based approach </a:t>
            </a:r>
            <a:endParaRPr lang="en-IE" sz="4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EC4CA-15C0-4374-973F-A9EECADB2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700">
                <a:effectLst/>
                <a:latin typeface="Segoe UI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Locally adapted, practical and results focused</a:t>
            </a:r>
            <a:endParaRPr lang="en-IE" sz="1700">
              <a:effectLst/>
              <a:latin typeface="Segoe UI" panose="020B0502040204020203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700">
                <a:effectLst/>
                <a:latin typeface="Segoe UI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Flexible and adaptive management on farm</a:t>
            </a:r>
            <a:endParaRPr lang="en-IE" sz="1700">
              <a:effectLst/>
              <a:latin typeface="Segoe UI" panose="020B0502040204020203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700">
                <a:effectLst/>
                <a:latin typeface="Segoe UI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Incentivise higher quality results</a:t>
            </a:r>
            <a:endParaRPr lang="en-IE" sz="1700">
              <a:effectLst/>
              <a:latin typeface="Segoe UI" panose="020B0502040204020203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700">
                <a:effectLst/>
                <a:latin typeface="Segoe UI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Proven to work (Hen Harrier Project, Pearl Mussel Project, BRIDE Project, Burren Programme).</a:t>
            </a:r>
            <a:endParaRPr lang="en-IE" sz="1700">
              <a:effectLst/>
              <a:latin typeface="Segoe UI" panose="020B0502040204020203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700">
                <a:effectLst/>
                <a:latin typeface="Segoe UI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Farmers are paid for what is already present on the farm.</a:t>
            </a:r>
            <a:endParaRPr lang="en-IE" sz="1700">
              <a:effectLst/>
              <a:latin typeface="Segoe UI" panose="020B0502040204020203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IE" sz="170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021D057-590D-4A6B-8727-3C16FD672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715371" y="640080"/>
            <a:ext cx="6781569" cy="5577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0561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439B2-7283-2FDE-C8BD-337340F1B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Payment rates</a:t>
            </a:r>
            <a:endParaRPr lang="en-I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B9A922-A6F2-ACA4-428B-06D19E8152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0240" y="1838960"/>
            <a:ext cx="5334000" cy="4481482"/>
          </a:xfrm>
        </p:spPr>
      </p:pic>
    </p:spTree>
    <p:extLst>
      <p:ext uri="{BB962C8B-B14F-4D97-AF65-F5344CB8AC3E}">
        <p14:creationId xmlns:p14="http://schemas.microsoft.com/office/powerpoint/2010/main" val="514253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3E43C-1F45-472E-A68F-508FA28F2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/>
              <a:t>Scoring </a:t>
            </a:r>
            <a:endParaRPr lang="en-IE" sz="5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91614-7276-4D63-AEA3-B76C8B02A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342900" lvl="0" indent="-342900">
              <a:spcBef>
                <a:spcPts val="300"/>
              </a:spcBef>
              <a:buFont typeface="Symbol" panose="05050102010706020507" pitchFamily="18" charset="2"/>
              <a:buChar char=""/>
            </a:pPr>
            <a:r>
              <a:rPr lang="en-GB" sz="2200"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Section one focuses on biodiversity. Points awarded for number of plant species present and their percentage cover. The higher the number and cover, the higher the payment (results-based).</a:t>
            </a:r>
            <a:endParaRPr lang="en-IE" sz="2200">
              <a:effectLst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200"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Section two focuses on hydrological factor. Here, we look at drains on the farm and how they are affecting the peat soils and. A deep drain with a flow scores lower than a drain that has been blocked or where the flow has been impeded. </a:t>
            </a:r>
            <a:endParaRPr lang="en-IE" sz="2200">
              <a:effectLst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en-GB" sz="2200"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Section three focus on threats to site. Low scores are given where there is evidence of threats to the site. </a:t>
            </a:r>
            <a:endParaRPr lang="en-IE" sz="22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D0DC2C-DF46-9C5A-993C-6EDF116B4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3491" y="1865916"/>
            <a:ext cx="3060857" cy="432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054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054FA-2AD5-4EF7-AACE-E6D372885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habitat quality in a wet grassland</a:t>
            </a:r>
            <a:endParaRPr lang="en-I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CE2C7A-347B-48B2-AC4D-62EB32B20D78}"/>
              </a:ext>
            </a:extLst>
          </p:cNvPr>
          <p:cNvSpPr txBox="1"/>
          <p:nvPr/>
        </p:nvSpPr>
        <p:spPr>
          <a:xfrm>
            <a:off x="1119474" y="5550884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Low quality</a:t>
            </a:r>
          </a:p>
          <a:p>
            <a:pPr algn="ctr"/>
            <a:r>
              <a:rPr lang="en-US" dirty="0"/>
              <a:t>(Score 0-3)</a:t>
            </a:r>
          </a:p>
          <a:p>
            <a:pPr algn="ctr"/>
            <a:r>
              <a:rPr lang="en-IE" dirty="0"/>
              <a:t>€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562122-8724-488C-BCED-D715F1071B6A}"/>
              </a:ext>
            </a:extLst>
          </p:cNvPr>
          <p:cNvSpPr txBox="1"/>
          <p:nvPr/>
        </p:nvSpPr>
        <p:spPr>
          <a:xfrm>
            <a:off x="4853124" y="5611209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Moderate quality</a:t>
            </a:r>
          </a:p>
          <a:p>
            <a:pPr algn="ctr"/>
            <a:r>
              <a:rPr lang="en-US" dirty="0"/>
              <a:t>(Score 4-6)</a:t>
            </a:r>
          </a:p>
          <a:p>
            <a:pPr algn="ctr"/>
            <a:r>
              <a:rPr lang="en-IE" dirty="0"/>
              <a:t>€ € 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5D75FA-6580-4349-AFBD-5C4780FFD000}"/>
              </a:ext>
            </a:extLst>
          </p:cNvPr>
          <p:cNvSpPr txBox="1"/>
          <p:nvPr/>
        </p:nvSpPr>
        <p:spPr>
          <a:xfrm>
            <a:off x="8401472" y="5594025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High quality</a:t>
            </a:r>
          </a:p>
          <a:p>
            <a:pPr algn="ctr"/>
            <a:r>
              <a:rPr lang="en-US" dirty="0"/>
              <a:t>(Score 7-10)</a:t>
            </a:r>
          </a:p>
          <a:p>
            <a:pPr algn="ctr"/>
            <a:r>
              <a:rPr lang="en-IE" dirty="0"/>
              <a:t>€ € € €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9FD66C1-874A-4B10-A69C-0A7BB2A4B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3243" y="1922017"/>
            <a:ext cx="2927994" cy="3592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CA6A7B-B201-4527-B035-3407CFAC9E3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38702" y="1944855"/>
            <a:ext cx="2910638" cy="35920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 descr="low quality GS4.jpg">
            <a:extLst>
              <a:ext uri="{FF2B5EF4-FFF2-40B4-BE49-F238E27FC236}">
                <a16:creationId xmlns:a16="http://schemas.microsoft.com/office/drawing/2014/main" id="{4E178008-330B-4E5C-B127-558671681F6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17200"/>
          <a:stretch>
            <a:fillRect/>
          </a:stretch>
        </p:blipFill>
        <p:spPr>
          <a:xfrm>
            <a:off x="939962" y="1936483"/>
            <a:ext cx="2915816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26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AB7235-99B4-9DB4-1F8F-1459990F6D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8548" y="345440"/>
            <a:ext cx="8374903" cy="5630786"/>
          </a:xfrm>
        </p:spPr>
      </p:pic>
    </p:spTree>
    <p:extLst>
      <p:ext uri="{BB962C8B-B14F-4D97-AF65-F5344CB8AC3E}">
        <p14:creationId xmlns:p14="http://schemas.microsoft.com/office/powerpoint/2010/main" val="2766986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518C3-06DB-833B-F635-52699DA77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817" y="217897"/>
            <a:ext cx="10058400" cy="1450757"/>
          </a:xfrm>
        </p:spPr>
        <p:txBody>
          <a:bodyPr/>
          <a:lstStyle/>
          <a:p>
            <a:r>
              <a:rPr lang="en-US" dirty="0"/>
              <a:t>Whole Farm Assessment </a:t>
            </a:r>
            <a:endParaRPr lang="en-I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5B8468-CBFA-3B7F-5A97-11DD55815B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3782" y="4326558"/>
            <a:ext cx="10364435" cy="158816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04DA7A-3684-C9AD-81A0-2B5BC55EA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422" y="1763075"/>
            <a:ext cx="6299818" cy="259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98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5F22A-8BB0-4029-8A8A-C20FE481D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-136939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5400" dirty="0"/>
              <a:t>Supporting actions </a:t>
            </a:r>
            <a:endParaRPr lang="en-IE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D0258-F375-492C-9AF9-BDA8A22EB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 fontScale="92500" lnSpcReduction="10000"/>
          </a:bodyPr>
          <a:lstStyle/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IE" sz="2200" dirty="0"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Voluntary actions </a:t>
            </a: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IE" sz="2200" dirty="0"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Aim of increasing environmental quality</a:t>
            </a: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IE" sz="2200" dirty="0"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Increase in habitat score</a:t>
            </a: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IE" sz="2200" dirty="0"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Higher results-based payment</a:t>
            </a: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IE" sz="2200" dirty="0"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Can be used to improve WFA</a:t>
            </a: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IE" sz="2200" dirty="0"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Examples: 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tabLst>
                <a:tab pos="914400" algn="l"/>
              </a:tabLst>
            </a:pPr>
            <a:r>
              <a:rPr lang="en-IE" sz="2200" dirty="0"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Drain management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tabLst>
                <a:tab pos="914400" algn="l"/>
              </a:tabLst>
            </a:pPr>
            <a:r>
              <a:rPr lang="en-IE" sz="2200" dirty="0"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Buffer zones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tabLst>
                <a:tab pos="914400" algn="l"/>
              </a:tabLst>
            </a:pPr>
            <a:r>
              <a:rPr lang="en-IE" sz="2200" dirty="0"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Fencing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tabLst>
                <a:tab pos="914400" algn="l"/>
              </a:tabLst>
            </a:pPr>
            <a:r>
              <a:rPr lang="en-IE" sz="2200" dirty="0"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Alternative feeding and drinking facilities</a:t>
            </a:r>
          </a:p>
          <a:p>
            <a:endParaRPr lang="en-IE" sz="2200" dirty="0"/>
          </a:p>
        </p:txBody>
      </p:sp>
      <p:pic>
        <p:nvPicPr>
          <p:cNvPr id="4" name="Picture 4" descr="Fencing riparian areas to protect rivers Duhallow LIFE">
            <a:extLst>
              <a:ext uri="{FF2B5EF4-FFF2-40B4-BE49-F238E27FC236}">
                <a16:creationId xmlns:a16="http://schemas.microsoft.com/office/drawing/2014/main" id="{0A84B409-1EE9-44D2-91CA-12CE07692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863840" y="754601"/>
            <a:ext cx="4014216" cy="2579133"/>
          </a:xfrm>
          <a:prstGeom prst="rect">
            <a:avLst/>
          </a:prstGeom>
          <a:noFill/>
        </p:spPr>
      </p:pic>
      <p:pic>
        <p:nvPicPr>
          <p:cNvPr id="5" name="Picture 2" descr="La Buvette Aquamat Nose pump">
            <a:extLst>
              <a:ext uri="{FF2B5EF4-FFF2-40B4-BE49-F238E27FC236}">
                <a16:creationId xmlns:a16="http://schemas.microsoft.com/office/drawing/2014/main" id="{4463695F-045F-48DD-96D5-C15D36A17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901199" y="4079193"/>
            <a:ext cx="3921210" cy="2176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01588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DA221-5A33-4CD9-FB6E-B28741D0D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-584881"/>
            <a:ext cx="10515600" cy="1325563"/>
          </a:xfrm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n-US" dirty="0"/>
              <a:t>Annual Works Plan</a:t>
            </a:r>
            <a:endParaRPr lang="en-I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87CACE-7BFF-2262-8324-7FDE346F7B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5720" y="711201"/>
            <a:ext cx="8783520" cy="5557520"/>
          </a:xfrm>
        </p:spPr>
      </p:pic>
    </p:spTree>
    <p:extLst>
      <p:ext uri="{BB962C8B-B14F-4D97-AF65-F5344CB8AC3E}">
        <p14:creationId xmlns:p14="http://schemas.microsoft.com/office/powerpoint/2010/main" val="3959428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8861A-E2A0-47EE-BE12-FCAE4356F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32512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000" b="1" dirty="0"/>
              <a:t>Training Day Agenda </a:t>
            </a:r>
            <a:endParaRPr lang="en-IE" sz="5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1C5D5-8E19-4DFF-8F99-5B4461075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 lnSpcReduction="10000"/>
          </a:bodyPr>
          <a:lstStyle/>
          <a:p>
            <a:r>
              <a:rPr lang="en-US" sz="2200"/>
              <a:t>10am – 2pm</a:t>
            </a:r>
          </a:p>
          <a:p>
            <a:r>
              <a:rPr lang="en-US" sz="2200"/>
              <a:t>Indoor session (1.5 hours)</a:t>
            </a:r>
          </a:p>
          <a:p>
            <a:pPr lvl="1"/>
            <a:r>
              <a:rPr lang="en-IE" sz="2200"/>
              <a:t>Welcome</a:t>
            </a:r>
          </a:p>
          <a:p>
            <a:pPr lvl="1"/>
            <a:r>
              <a:rPr lang="en-IE" sz="2200"/>
              <a:t> Introduction</a:t>
            </a:r>
          </a:p>
          <a:p>
            <a:pPr lvl="1"/>
            <a:r>
              <a:rPr lang="en-IE" sz="2200"/>
              <a:t> Questionnaire</a:t>
            </a:r>
          </a:p>
          <a:p>
            <a:r>
              <a:rPr lang="en-US" sz="2200"/>
              <a:t>Outdoor session (1.5 hours)</a:t>
            </a:r>
          </a:p>
          <a:p>
            <a:pPr lvl="1"/>
            <a:r>
              <a:rPr lang="en-US" sz="2200"/>
              <a:t>Farm visit </a:t>
            </a:r>
          </a:p>
          <a:p>
            <a:pPr lvl="1"/>
            <a:r>
              <a:rPr lang="en-US" sz="2200"/>
              <a:t>Run through how the score card is used</a:t>
            </a:r>
          </a:p>
          <a:p>
            <a:pPr lvl="1"/>
            <a:endParaRPr lang="en-IE" sz="2200"/>
          </a:p>
        </p:txBody>
      </p:sp>
      <p:pic>
        <p:nvPicPr>
          <p:cNvPr id="6" name="Picture 5" descr="A group of people standing on a field&#10;&#10;Description automatically generated with low confidence">
            <a:extLst>
              <a:ext uri="{FF2B5EF4-FFF2-40B4-BE49-F238E27FC236}">
                <a16:creationId xmlns:a16="http://schemas.microsoft.com/office/drawing/2014/main" id="{EB403B0C-B5E5-E122-5305-8C3EFE740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690" y="1929221"/>
            <a:ext cx="4974771" cy="373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209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3E156-A8D4-9614-253F-483D4DC7B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Rewetting actions 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08496-B21A-F28A-E347-5BC3EB09B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866054"/>
            <a:ext cx="10058400" cy="40233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Bonus payment available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Payment based on 900/hectare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Possible impact on neighboring farms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Similar payment may be offered to them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0114C9-0136-E056-FDAD-DDB528315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3010" y="2072640"/>
            <a:ext cx="4672190" cy="305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21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A1BB5-8D0C-4B26-A222-86F0E4B0E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8561"/>
            <a:ext cx="6986015" cy="1776484"/>
          </a:xfrm>
        </p:spPr>
        <p:txBody>
          <a:bodyPr anchor="b">
            <a:normAutofit/>
          </a:bodyPr>
          <a:lstStyle/>
          <a:p>
            <a:r>
              <a:rPr lang="en-US" sz="5400" dirty="0"/>
              <a:t>Project Background and aims</a:t>
            </a:r>
            <a:endParaRPr lang="en-IE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D5119-DDE8-4CE2-BF3C-41C9DAD34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504819"/>
            <a:ext cx="6986016" cy="3672144"/>
          </a:xfrm>
        </p:spPr>
        <p:txBody>
          <a:bodyPr>
            <a:normAutofit/>
          </a:bodyPr>
          <a:lstStyle/>
          <a:p>
            <a:r>
              <a:rPr lang="en-GB" sz="1500" dirty="0">
                <a:cs typeface="Calibri" panose="020F0502020204030204" pitchFamily="34" charset="0"/>
              </a:rPr>
              <a:t>European Innovation Partnership (EIP)</a:t>
            </a:r>
          </a:p>
          <a:p>
            <a:r>
              <a:rPr lang="en-GB" sz="1500" dirty="0">
                <a:cs typeface="Calibri" panose="020F0502020204030204" pitchFamily="34" charset="0"/>
              </a:rPr>
              <a:t>Funded by DAFM through the Rural Development Programme (€1.2 million)</a:t>
            </a:r>
          </a:p>
          <a:p>
            <a:r>
              <a:rPr lang="en-GB" sz="1500" dirty="0">
                <a:cs typeface="Calibri" panose="020F0502020204030204" pitchFamily="34" charset="0"/>
              </a:rPr>
              <a:t>Two year programme will run from April 2021 – April 2023</a:t>
            </a:r>
          </a:p>
          <a:p>
            <a:r>
              <a:rPr lang="en-GB" sz="1500" dirty="0">
                <a:cs typeface="Calibri" panose="020F0502020204030204" pitchFamily="34" charset="0"/>
              </a:rPr>
              <a:t>Partnership between Wetland Surveys Ireland, Irish Rural Link and </a:t>
            </a:r>
            <a:r>
              <a:rPr lang="en-GB" sz="1500" dirty="0" err="1">
                <a:cs typeface="Calibri" panose="020F0502020204030204" pitchFamily="34" charset="0"/>
              </a:rPr>
              <a:t>Umeras</a:t>
            </a:r>
            <a:r>
              <a:rPr lang="en-GB" sz="1500" dirty="0">
                <a:cs typeface="Calibri" panose="020F0502020204030204" pitchFamily="34" charset="0"/>
              </a:rPr>
              <a:t> Community Development</a:t>
            </a:r>
          </a:p>
          <a:p>
            <a:r>
              <a:rPr lang="en-GB" sz="1500" dirty="0">
                <a:cs typeface="Calibri" panose="020F0502020204030204" pitchFamily="34" charset="0"/>
              </a:rPr>
              <a:t>Local project team working  in partnership with farmers to develop the programme </a:t>
            </a:r>
          </a:p>
          <a:p>
            <a:r>
              <a:rPr lang="en-US" sz="1500" dirty="0">
                <a:cs typeface="Calibri" panose="020F0502020204030204" pitchFamily="34" charset="0"/>
              </a:rPr>
              <a:t>Aim to work with farmers to design and trial a locally adapted result-based scheme for the Irish Midland Landscape</a:t>
            </a:r>
          </a:p>
          <a:p>
            <a:r>
              <a:rPr lang="en-US" sz="1500" dirty="0">
                <a:cs typeface="Calibri" panose="020F0502020204030204" pitchFamily="34" charset="0"/>
              </a:rPr>
              <a:t>Manage habitats on peat soils, benefitting climate, biodiversity and water </a:t>
            </a:r>
          </a:p>
          <a:p>
            <a:r>
              <a:rPr lang="en-US" sz="1500" dirty="0">
                <a:cs typeface="Calibri" panose="020F0502020204030204" pitchFamily="34" charset="0"/>
              </a:rPr>
              <a:t>Reward farmers for maintaining and improving the local environment</a:t>
            </a:r>
          </a:p>
          <a:p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IE" sz="1500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1EE794D-8668-4BB4-B022-797BC21D6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379409" y="569157"/>
            <a:ext cx="3532036" cy="1275888"/>
          </a:xfrm>
          <a:prstGeom prst="rect">
            <a:avLst/>
          </a:prstGeom>
          <a:noFill/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B13B33B7-5B6F-4904-998E-700FB8D9D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9443676" y="2310086"/>
            <a:ext cx="1405228" cy="1890220"/>
          </a:xfrm>
          <a:prstGeom prst="rect">
            <a:avLst/>
          </a:prstGeom>
          <a:noFill/>
        </p:spPr>
      </p:pic>
      <p:pic>
        <p:nvPicPr>
          <p:cNvPr id="6" name="Picture 3" descr="cid:image001.jpg@01D3DD6C.F78FF6D0">
            <a:extLst>
              <a:ext uri="{FF2B5EF4-FFF2-40B4-BE49-F238E27FC236}">
                <a16:creationId xmlns:a16="http://schemas.microsoft.com/office/drawing/2014/main" id="{2EB08221-90B4-4D50-8ED1-9028DFEFD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 cstate="print"/>
          <a:stretch>
            <a:fillRect/>
          </a:stretch>
        </p:blipFill>
        <p:spPr bwMode="auto">
          <a:xfrm>
            <a:off x="8770734" y="4358181"/>
            <a:ext cx="2751112" cy="18902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1056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D9EA5-670F-48BE-AF48-B52774A79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21336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400" dirty="0"/>
              <a:t>Aims of project</a:t>
            </a:r>
            <a:endParaRPr lang="en-IE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39225-DF86-4F74-9ABD-A1AC750C9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 lnSpcReduction="10000"/>
          </a:bodyPr>
          <a:lstStyle/>
          <a:p>
            <a:r>
              <a:rPr lang="en-US" sz="1900" dirty="0"/>
              <a:t>Aim to work with farmers to design and trial a locally adapted result-based scheme for the Irish Midland Landscape</a:t>
            </a:r>
          </a:p>
          <a:p>
            <a:r>
              <a:rPr lang="en-US" sz="1900" dirty="0"/>
              <a:t>Manage habitats on peat soils, benefitting climate, biodiversity and water </a:t>
            </a:r>
          </a:p>
          <a:p>
            <a:r>
              <a:rPr lang="en-US" sz="1900" dirty="0"/>
              <a:t>Reward farmers for maintaining and improving the local environment</a:t>
            </a:r>
          </a:p>
          <a:p>
            <a:r>
              <a:rPr lang="en-IE" sz="1900" dirty="0"/>
              <a:t>Currently, the DAFM have a target to rewet 80,000 ha of grasslands on peat soil. </a:t>
            </a:r>
          </a:p>
          <a:p>
            <a:r>
              <a:rPr lang="en-IE" sz="1900" dirty="0"/>
              <a:t>This project can be seen as a stepping stone in preparing farmers for this target.</a:t>
            </a:r>
          </a:p>
          <a:p>
            <a:endParaRPr lang="en-IE" sz="1900" dirty="0"/>
          </a:p>
        </p:txBody>
      </p:sp>
      <p:pic>
        <p:nvPicPr>
          <p:cNvPr id="4" name="Content Placeholder 4" descr="DJI_0518.JPG">
            <a:extLst>
              <a:ext uri="{FF2B5EF4-FFF2-40B4-BE49-F238E27FC236}">
                <a16:creationId xmlns:a16="http://schemas.microsoft.com/office/drawing/2014/main" id="{D2A527F0-A848-4054-8C12-E76CB794B4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1518" r="1" b="1"/>
          <a:stretch/>
        </p:blipFill>
        <p:spPr>
          <a:xfrm>
            <a:off x="6099048" y="707761"/>
            <a:ext cx="5458968" cy="544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490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61EC5-DFC0-4830-BC34-1BABC3AA3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/>
              <a:t>Pilot Project</a:t>
            </a:r>
            <a:endParaRPr lang="en-IE" sz="5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D33A2-C3C9-4BCC-85AD-CE895F0DC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n-US" sz="2400" dirty="0"/>
              <a:t>Project will run for 2 years, over 8 different sites.</a:t>
            </a:r>
          </a:p>
          <a:p>
            <a:r>
              <a:rPr lang="en-US" sz="2400" dirty="0"/>
              <a:t>The purpose of a pilot project is to gather information on how to best manage peat soils in an agricultural setting</a:t>
            </a:r>
          </a:p>
          <a:p>
            <a:r>
              <a:rPr lang="en-US" sz="2400" dirty="0"/>
              <a:t>Farmers response to the project is also a key finding in the project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GB" sz="2400" dirty="0"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Can be seen as an opportunity to work with farmers to come up with solutions.</a:t>
            </a:r>
            <a:endParaRPr lang="en-US" sz="2400" dirty="0"/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GB" sz="2400" dirty="0"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As it is a pilot, some adjustments can be made throughout the project. E.g. changes to scoring etc. </a:t>
            </a:r>
            <a:endParaRPr lang="en-IE" sz="2400" dirty="0">
              <a:effectLst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077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FD14B-845A-40A6-A518-21882D038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2376" y="-224028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5400" dirty="0"/>
              <a:t>Formation of raised bogs</a:t>
            </a:r>
            <a:endParaRPr lang="en-IE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0E982-D466-4766-8A5C-B8D88D3DE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Raised bogs are mostly found in the midlands.</a:t>
            </a:r>
          </a:p>
          <a:p>
            <a:r>
              <a:rPr lang="en-US" sz="1800" dirty="0"/>
              <a:t>Began forming 10,000 years ago.</a:t>
            </a:r>
          </a:p>
          <a:p>
            <a:r>
              <a:rPr lang="en-US" sz="1800" dirty="0"/>
              <a:t>Started as shallow lakes.</a:t>
            </a:r>
          </a:p>
          <a:p>
            <a:r>
              <a:rPr lang="en-US" sz="1800" dirty="0"/>
              <a:t>Plants died and gathered at the bottom of the lake where the conditions were anaerobic, meaning the plants didn’t break down fully.</a:t>
            </a:r>
          </a:p>
          <a:p>
            <a:r>
              <a:rPr lang="en-US" sz="1800" dirty="0"/>
              <a:t>Dead plants built up over time and began to form peat, this eventually reached the surface.</a:t>
            </a:r>
          </a:p>
          <a:p>
            <a:r>
              <a:rPr lang="en-US" sz="1800" dirty="0"/>
              <a:t>Sedges began to grow turning it into a fen.</a:t>
            </a:r>
          </a:p>
          <a:p>
            <a:r>
              <a:rPr lang="en-US" sz="1800" dirty="0"/>
              <a:t>Raised bog species (e.g. sphagnum moss) invaded and the fen became a raised bog.</a:t>
            </a:r>
            <a:endParaRPr lang="en-IE" sz="1800" dirty="0"/>
          </a:p>
        </p:txBody>
      </p:sp>
      <p:pic>
        <p:nvPicPr>
          <p:cNvPr id="4" name="Picture 2" descr="What is a raised bog? - The Living Bog">
            <a:extLst>
              <a:ext uri="{FF2B5EF4-FFF2-40B4-BE49-F238E27FC236}">
                <a16:creationId xmlns:a16="http://schemas.microsoft.com/office/drawing/2014/main" id="{61131C8B-962D-495E-94F6-9F5F59125A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579" r="1" b="1"/>
          <a:stretch/>
        </p:blipFill>
        <p:spPr bwMode="auto"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000261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EE3A4-1775-404E-BABA-0FF735417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121916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6100" dirty="0"/>
              <a:t>Why are they important?</a:t>
            </a:r>
            <a:endParaRPr lang="en-IE" sz="6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D4C4D-BB5D-4AE0-8FEA-F8E54967B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r>
              <a:rPr lang="en-US" sz="2000"/>
              <a:t>Ireland has some of the best examples of raised bogs in Europe, but they are still in need of rescuing.</a:t>
            </a:r>
          </a:p>
          <a:p>
            <a:r>
              <a:rPr lang="en-US" sz="2000"/>
              <a:t>They are important for many reasons including biodiversity, water quality and carbon storage</a:t>
            </a:r>
          </a:p>
          <a:p>
            <a:r>
              <a:rPr lang="en-US" sz="2000"/>
              <a:t>Biodiversity: raised bogs contain plant species that are unique to them e.g. sphagnum moss, bog cotton, sundews.</a:t>
            </a:r>
          </a:p>
          <a:p>
            <a:r>
              <a:rPr lang="en-US" sz="2000"/>
              <a:t>Water quality: bogs can provide water storage and filtration.</a:t>
            </a:r>
          </a:p>
          <a:p>
            <a:r>
              <a:rPr lang="en-US" sz="2000"/>
              <a:t>Carbon storage: they act as a carbon store and control the level of greenhouse gases.</a:t>
            </a:r>
            <a:endParaRPr lang="en-IE" sz="2000"/>
          </a:p>
        </p:txBody>
      </p:sp>
      <p:pic>
        <p:nvPicPr>
          <p:cNvPr id="7" name="Picture 6" descr="A picture containing grass, plant&#10;&#10;Description automatically generated">
            <a:extLst>
              <a:ext uri="{FF2B5EF4-FFF2-40B4-BE49-F238E27FC236}">
                <a16:creationId xmlns:a16="http://schemas.microsoft.com/office/drawing/2014/main" id="{6DA85105-4489-4D8F-949A-B02AD0A31F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81" r="-3" b="-3"/>
          <a:stretch/>
        </p:blipFill>
        <p:spPr>
          <a:xfrm>
            <a:off x="8141738" y="-7"/>
            <a:ext cx="4050263" cy="3810007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</p:spPr>
      </p:pic>
      <p:pic>
        <p:nvPicPr>
          <p:cNvPr id="5" name="Picture 4" descr="A picture containing outdoor, sky, plant, grass&#10;&#10;Description automatically generated">
            <a:extLst>
              <a:ext uri="{FF2B5EF4-FFF2-40B4-BE49-F238E27FC236}">
                <a16:creationId xmlns:a16="http://schemas.microsoft.com/office/drawing/2014/main" id="{0A04C7F7-593D-4A21-9F8F-2BD8B331D9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4" r="-1" b="10320"/>
          <a:stretch/>
        </p:blipFill>
        <p:spPr>
          <a:xfrm>
            <a:off x="8047656" y="3810000"/>
            <a:ext cx="4144346" cy="3048009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86131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397B2-9D7A-4F69-927D-5C092C46C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2856" y="-321056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5400" dirty="0"/>
              <a:t>Carbon Stores</a:t>
            </a:r>
            <a:endParaRPr lang="en-IE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C6A43-29D5-4E05-BCFC-49FD5E77D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rmAutofit/>
          </a:bodyPr>
          <a:lstStyle/>
          <a:p>
            <a:r>
              <a:rPr lang="en-US" sz="2200" dirty="0"/>
              <a:t>While raise bogs are meant to act as carbon </a:t>
            </a:r>
            <a:r>
              <a:rPr lang="en-US" sz="2200" dirty="0" err="1"/>
              <a:t>storess</a:t>
            </a:r>
            <a:r>
              <a:rPr lang="en-US" sz="2200" dirty="0"/>
              <a:t>, they are now becoming carbon sources. Meaning they will be releasing more carbon than they are storing.</a:t>
            </a:r>
          </a:p>
          <a:p>
            <a:r>
              <a:rPr lang="en-US" sz="2200" dirty="0"/>
              <a:t>One of the main driving factors in this release of carbon is drainage.</a:t>
            </a:r>
          </a:p>
          <a:p>
            <a:r>
              <a:rPr lang="en-US" sz="2200" dirty="0"/>
              <a:t>Up to 90% of the carbon lost from degraded bogs is exported via drainage.</a:t>
            </a:r>
          </a:p>
          <a:p>
            <a:r>
              <a:rPr lang="en-US" sz="2200" dirty="0"/>
              <a:t>The only practical solution to this is to stop the drainage and consider rewetting these raised bogs.</a:t>
            </a:r>
          </a:p>
          <a:p>
            <a:endParaRPr lang="en-IE" sz="2200" dirty="0"/>
          </a:p>
        </p:txBody>
      </p:sp>
      <p:pic>
        <p:nvPicPr>
          <p:cNvPr id="6" name="Picture 5" descr="A picture containing outdoor, grass, sky, mountain&#10;&#10;Description automatically generated">
            <a:extLst>
              <a:ext uri="{FF2B5EF4-FFF2-40B4-BE49-F238E27FC236}">
                <a16:creationId xmlns:a16="http://schemas.microsoft.com/office/drawing/2014/main" id="{F5C6F8AB-EA14-497C-8349-5D0ED67064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" r="33385"/>
          <a:stretch/>
        </p:blipFill>
        <p:spPr>
          <a:xfrm>
            <a:off x="-67713" y="10"/>
            <a:ext cx="4041316" cy="4193753"/>
          </a:xfrm>
          <a:custGeom>
            <a:avLst/>
            <a:gdLst/>
            <a:ahLst/>
            <a:cxnLst/>
            <a:rect l="l" t="t" r="r" b="b"/>
            <a:pathLst>
              <a:path w="4041336" h="4193763">
                <a:moveTo>
                  <a:pt x="0" y="0"/>
                </a:moveTo>
                <a:lnTo>
                  <a:pt x="4019848" y="0"/>
                </a:lnTo>
                <a:lnTo>
                  <a:pt x="4021195" y="11419"/>
                </a:lnTo>
                <a:cubicBezTo>
                  <a:pt x="4036145" y="95184"/>
                  <a:pt x="4033611" y="180091"/>
                  <a:pt x="4037665" y="264364"/>
                </a:cubicBezTo>
                <a:cubicBezTo>
                  <a:pt x="4042480" y="367421"/>
                  <a:pt x="4036399" y="470858"/>
                  <a:pt x="4034118" y="574168"/>
                </a:cubicBezTo>
                <a:cubicBezTo>
                  <a:pt x="4032344" y="662121"/>
                  <a:pt x="4023602" y="749948"/>
                  <a:pt x="4026263" y="838028"/>
                </a:cubicBezTo>
                <a:cubicBezTo>
                  <a:pt x="4026453" y="841074"/>
                  <a:pt x="4026453" y="844120"/>
                  <a:pt x="4026263" y="847166"/>
                </a:cubicBezTo>
                <a:cubicBezTo>
                  <a:pt x="4018154" y="944003"/>
                  <a:pt x="4018154" y="1041348"/>
                  <a:pt x="4026263" y="1138186"/>
                </a:cubicBezTo>
                <a:cubicBezTo>
                  <a:pt x="4028835" y="1178494"/>
                  <a:pt x="4028113" y="1218943"/>
                  <a:pt x="4024109" y="1259137"/>
                </a:cubicBezTo>
                <a:cubicBezTo>
                  <a:pt x="4020308" y="1310285"/>
                  <a:pt x="4008145" y="1362194"/>
                  <a:pt x="4016887" y="1412960"/>
                </a:cubicBezTo>
                <a:cubicBezTo>
                  <a:pt x="4022576" y="1454780"/>
                  <a:pt x="4025705" y="1496916"/>
                  <a:pt x="4026263" y="1539116"/>
                </a:cubicBezTo>
                <a:cubicBezTo>
                  <a:pt x="4030697" y="1633542"/>
                  <a:pt x="4026516" y="1728475"/>
                  <a:pt x="4024869" y="1823155"/>
                </a:cubicBezTo>
                <a:cubicBezTo>
                  <a:pt x="4023095" y="1933446"/>
                  <a:pt x="4025883" y="2043737"/>
                  <a:pt x="4017014" y="2154154"/>
                </a:cubicBezTo>
                <a:cubicBezTo>
                  <a:pt x="4012136" y="2243351"/>
                  <a:pt x="4012136" y="2332751"/>
                  <a:pt x="4017014" y="2421948"/>
                </a:cubicBezTo>
                <a:cubicBezTo>
                  <a:pt x="4019421" y="2503683"/>
                  <a:pt x="4031711" y="2584656"/>
                  <a:pt x="4029684" y="2667279"/>
                </a:cubicBezTo>
                <a:cubicBezTo>
                  <a:pt x="4027276" y="2763608"/>
                  <a:pt x="4015874" y="2859684"/>
                  <a:pt x="4019421" y="2956268"/>
                </a:cubicBezTo>
                <a:cubicBezTo>
                  <a:pt x="4021068" y="3002339"/>
                  <a:pt x="4021195" y="3048410"/>
                  <a:pt x="4022082" y="3094480"/>
                </a:cubicBezTo>
                <a:cubicBezTo>
                  <a:pt x="4023222" y="3149943"/>
                  <a:pt x="4033231" y="3205278"/>
                  <a:pt x="4027656" y="3260614"/>
                </a:cubicBezTo>
                <a:cubicBezTo>
                  <a:pt x="4018408" y="3352883"/>
                  <a:pt x="3994462" y="3443628"/>
                  <a:pt x="4009412" y="3538181"/>
                </a:cubicBezTo>
                <a:cubicBezTo>
                  <a:pt x="4017647" y="3590217"/>
                  <a:pt x="4026896" y="3642380"/>
                  <a:pt x="4031711" y="3694923"/>
                </a:cubicBezTo>
                <a:cubicBezTo>
                  <a:pt x="4035892" y="3741882"/>
                  <a:pt x="4046407" y="3789603"/>
                  <a:pt x="4038425" y="3836308"/>
                </a:cubicBezTo>
                <a:cubicBezTo>
                  <a:pt x="4031584" y="3876287"/>
                  <a:pt x="4035131" y="3916266"/>
                  <a:pt x="4029810" y="3956245"/>
                </a:cubicBezTo>
                <a:cubicBezTo>
                  <a:pt x="4022842" y="4008661"/>
                  <a:pt x="4019168" y="4061966"/>
                  <a:pt x="4013847" y="4114764"/>
                </a:cubicBezTo>
                <a:lnTo>
                  <a:pt x="4010970" y="4161894"/>
                </a:lnTo>
                <a:lnTo>
                  <a:pt x="4002764" y="4161042"/>
                </a:lnTo>
                <a:cubicBezTo>
                  <a:pt x="3957904" y="4159210"/>
                  <a:pt x="3912934" y="4160186"/>
                  <a:pt x="3868108" y="4163980"/>
                </a:cubicBezTo>
                <a:cubicBezTo>
                  <a:pt x="3637072" y="4178737"/>
                  <a:pt x="3405779" y="4172076"/>
                  <a:pt x="3174741" y="4175341"/>
                </a:cubicBezTo>
                <a:cubicBezTo>
                  <a:pt x="2865668" y="4179782"/>
                  <a:pt x="2556851" y="4168420"/>
                  <a:pt x="2247906" y="4167376"/>
                </a:cubicBezTo>
                <a:cubicBezTo>
                  <a:pt x="2184582" y="4167115"/>
                  <a:pt x="2121002" y="4170510"/>
                  <a:pt x="2057934" y="4175733"/>
                </a:cubicBezTo>
                <a:cubicBezTo>
                  <a:pt x="1970560" y="4182786"/>
                  <a:pt x="1884336" y="4173905"/>
                  <a:pt x="1797729" y="4165547"/>
                </a:cubicBezTo>
                <a:cubicBezTo>
                  <a:pt x="1693340" y="4155492"/>
                  <a:pt x="1589207" y="4164372"/>
                  <a:pt x="1485458" y="4175995"/>
                </a:cubicBezTo>
                <a:cubicBezTo>
                  <a:pt x="1307344" y="4195571"/>
                  <a:pt x="1127888" y="4198979"/>
                  <a:pt x="949185" y="4186181"/>
                </a:cubicBezTo>
                <a:cubicBezTo>
                  <a:pt x="751793" y="4172468"/>
                  <a:pt x="554529" y="4174950"/>
                  <a:pt x="357136" y="4175995"/>
                </a:cubicBezTo>
                <a:lnTo>
                  <a:pt x="0" y="4175060"/>
                </a:lnTo>
                <a:close/>
              </a:path>
            </a:pathLst>
          </a:custGeom>
        </p:spPr>
      </p:pic>
      <p:pic>
        <p:nvPicPr>
          <p:cNvPr id="8" name="Picture 7" descr="A picture containing tree, outdoor, mountain, nature&#10;&#10;Description automatically generated">
            <a:extLst>
              <a:ext uri="{FF2B5EF4-FFF2-40B4-BE49-F238E27FC236}">
                <a16:creationId xmlns:a16="http://schemas.microsoft.com/office/drawing/2014/main" id="{98584E24-92D8-4351-BF34-9D8B48C73E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0" r="6166" b="-1"/>
          <a:stretch/>
        </p:blipFill>
        <p:spPr>
          <a:xfrm>
            <a:off x="1" y="4267200"/>
            <a:ext cx="4051081" cy="2590800"/>
          </a:xfrm>
          <a:custGeom>
            <a:avLst/>
            <a:gdLst/>
            <a:ahLst/>
            <a:cxnLst/>
            <a:rect l="l" t="t" r="r" b="b"/>
            <a:pathLst>
              <a:path w="4051081" h="2496030">
                <a:moveTo>
                  <a:pt x="2464753" y="4"/>
                </a:moveTo>
                <a:cubicBezTo>
                  <a:pt x="2509518" y="-78"/>
                  <a:pt x="2554292" y="1163"/>
                  <a:pt x="2599067" y="4428"/>
                </a:cubicBezTo>
                <a:cubicBezTo>
                  <a:pt x="2749817" y="17813"/>
                  <a:pt x="2901270" y="21079"/>
                  <a:pt x="3052443" y="14222"/>
                </a:cubicBezTo>
                <a:cubicBezTo>
                  <a:pt x="3173923" y="5694"/>
                  <a:pt x="3295774" y="4206"/>
                  <a:pt x="3417420" y="9782"/>
                </a:cubicBezTo>
                <a:cubicBezTo>
                  <a:pt x="3530764" y="16442"/>
                  <a:pt x="3644108" y="23233"/>
                  <a:pt x="3757835" y="19315"/>
                </a:cubicBezTo>
                <a:cubicBezTo>
                  <a:pt x="3803121" y="17748"/>
                  <a:pt x="3847768" y="15789"/>
                  <a:pt x="3892671" y="13177"/>
                </a:cubicBezTo>
                <a:cubicBezTo>
                  <a:pt x="3933972" y="9619"/>
                  <a:pt x="3975386" y="7938"/>
                  <a:pt x="4016790" y="8134"/>
                </a:cubicBezTo>
                <a:lnTo>
                  <a:pt x="4034037" y="8999"/>
                </a:lnTo>
                <a:lnTo>
                  <a:pt x="4035370" y="62503"/>
                </a:lnTo>
                <a:cubicBezTo>
                  <a:pt x="4033549" y="118790"/>
                  <a:pt x="4026390" y="174983"/>
                  <a:pt x="4020562" y="231143"/>
                </a:cubicBezTo>
                <a:cubicBezTo>
                  <a:pt x="4014860" y="285717"/>
                  <a:pt x="4006498" y="343464"/>
                  <a:pt x="4019168" y="393470"/>
                </a:cubicBezTo>
                <a:cubicBezTo>
                  <a:pt x="4042480" y="482184"/>
                  <a:pt x="4024236" y="566457"/>
                  <a:pt x="4014100" y="651618"/>
                </a:cubicBezTo>
                <a:cubicBezTo>
                  <a:pt x="4001874" y="734926"/>
                  <a:pt x="4003635" y="819681"/>
                  <a:pt x="4019295" y="902406"/>
                </a:cubicBezTo>
                <a:cubicBezTo>
                  <a:pt x="4031711" y="960787"/>
                  <a:pt x="4031711" y="1020184"/>
                  <a:pt x="4033231" y="1078946"/>
                </a:cubicBezTo>
                <a:cubicBezTo>
                  <a:pt x="4034118" y="1115753"/>
                  <a:pt x="4020562" y="1153193"/>
                  <a:pt x="4011566" y="1189872"/>
                </a:cubicBezTo>
                <a:cubicBezTo>
                  <a:pt x="3995476" y="1256123"/>
                  <a:pt x="3989648" y="1323388"/>
                  <a:pt x="4011566" y="1387989"/>
                </a:cubicBezTo>
                <a:cubicBezTo>
                  <a:pt x="4042100" y="1477465"/>
                  <a:pt x="4059584" y="1566941"/>
                  <a:pt x="4046914" y="1661622"/>
                </a:cubicBezTo>
                <a:cubicBezTo>
                  <a:pt x="4039566" y="1720003"/>
                  <a:pt x="4037919" y="1779654"/>
                  <a:pt x="4026896" y="1837274"/>
                </a:cubicBezTo>
                <a:cubicBezTo>
                  <a:pt x="4008779" y="1932843"/>
                  <a:pt x="4015240" y="2027776"/>
                  <a:pt x="4029684" y="2121948"/>
                </a:cubicBezTo>
                <a:cubicBezTo>
                  <a:pt x="4039832" y="2200637"/>
                  <a:pt x="4040934" y="2280226"/>
                  <a:pt x="4032978" y="2359155"/>
                </a:cubicBezTo>
                <a:lnTo>
                  <a:pt x="4023519" y="2496030"/>
                </a:lnTo>
                <a:lnTo>
                  <a:pt x="0" y="2496030"/>
                </a:lnTo>
                <a:lnTo>
                  <a:pt x="0" y="12459"/>
                </a:lnTo>
                <a:lnTo>
                  <a:pt x="17104" y="15006"/>
                </a:lnTo>
                <a:cubicBezTo>
                  <a:pt x="83627" y="15006"/>
                  <a:pt x="150022" y="12263"/>
                  <a:pt x="216416" y="7824"/>
                </a:cubicBezTo>
                <a:cubicBezTo>
                  <a:pt x="361434" y="-156"/>
                  <a:pt x="506837" y="3162"/>
                  <a:pt x="651370" y="17748"/>
                </a:cubicBezTo>
                <a:cubicBezTo>
                  <a:pt x="753623" y="25440"/>
                  <a:pt x="856335" y="24213"/>
                  <a:pt x="958396" y="14092"/>
                </a:cubicBezTo>
                <a:cubicBezTo>
                  <a:pt x="1145682" y="-1710"/>
                  <a:pt x="1332584" y="10958"/>
                  <a:pt x="1519486" y="21666"/>
                </a:cubicBezTo>
                <a:cubicBezTo>
                  <a:pt x="1700504" y="32113"/>
                  <a:pt x="1881394" y="24408"/>
                  <a:pt x="2062411" y="17487"/>
                </a:cubicBezTo>
                <a:cubicBezTo>
                  <a:pt x="2196255" y="12394"/>
                  <a:pt x="2330459" y="249"/>
                  <a:pt x="2464753" y="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98096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03BD7-434C-4860-95C1-DD4105131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400"/>
              <a:t>Carbon  storage in the Amazon rainforest…</a:t>
            </a:r>
            <a:endParaRPr lang="en-IE" sz="540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7126044-A024-48A8-8668-B4F3DE548E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6305572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4435210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427</TotalTime>
  <Words>941</Words>
  <Application>Microsoft Office PowerPoint</Application>
  <PresentationFormat>Widescreen</PresentationFormat>
  <Paragraphs>105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Circular</vt:lpstr>
      <vt:lpstr>Segoe UI</vt:lpstr>
      <vt:lpstr>Symbol</vt:lpstr>
      <vt:lpstr>Retrospect</vt:lpstr>
      <vt:lpstr>Farm Payments for Ecology and Agricultural Transitions </vt:lpstr>
      <vt:lpstr>Training Day Agenda </vt:lpstr>
      <vt:lpstr>Project Background and aims</vt:lpstr>
      <vt:lpstr>Aims of project</vt:lpstr>
      <vt:lpstr>Pilot Project</vt:lpstr>
      <vt:lpstr>Formation of raised bogs</vt:lpstr>
      <vt:lpstr>Why are they important?</vt:lpstr>
      <vt:lpstr>Carbon Stores</vt:lpstr>
      <vt:lpstr>Carbon  storage in the Amazon rainforest…</vt:lpstr>
      <vt:lpstr>…versus Irish raised bogs</vt:lpstr>
      <vt:lpstr>Transitional Habitats </vt:lpstr>
      <vt:lpstr>Results-based approach </vt:lpstr>
      <vt:lpstr>Payment rates</vt:lpstr>
      <vt:lpstr>Scoring </vt:lpstr>
      <vt:lpstr>Examples of habitat quality in a wet grassland</vt:lpstr>
      <vt:lpstr>PowerPoint Presentation</vt:lpstr>
      <vt:lpstr>Whole Farm Assessment </vt:lpstr>
      <vt:lpstr>Supporting actions </vt:lpstr>
      <vt:lpstr>Annual Works Plan</vt:lpstr>
      <vt:lpstr>Rewetting actions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 Payments for Ecology and Agricultural Transitions </dc:title>
  <dc:creator>emma@farmpeat.ie</dc:creator>
  <cp:lastModifiedBy>emma@farmpeat.ie</cp:lastModifiedBy>
  <cp:revision>6</cp:revision>
  <dcterms:created xsi:type="dcterms:W3CDTF">2021-10-21T10:47:19Z</dcterms:created>
  <dcterms:modified xsi:type="dcterms:W3CDTF">2022-09-15T19:12:43Z</dcterms:modified>
</cp:coreProperties>
</file>