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57" r:id="rId4"/>
    <p:sldId id="258" r:id="rId5"/>
    <p:sldId id="259" r:id="rId6"/>
    <p:sldId id="260" r:id="rId7"/>
    <p:sldId id="261" r:id="rId8"/>
    <p:sldId id="262" r:id="rId9"/>
    <p:sldId id="263"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EA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88" d="100"/>
          <a:sy n="88" d="100"/>
        </p:scale>
        <p:origin x="394"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26005-D6B3-73F5-010A-983A504527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ACC79055-33F3-91AC-8265-40CAF5FE66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760FE23E-2644-70EF-80E4-F1F7596F9568}"/>
              </a:ext>
            </a:extLst>
          </p:cNvPr>
          <p:cNvSpPr>
            <a:spLocks noGrp="1"/>
          </p:cNvSpPr>
          <p:nvPr>
            <p:ph type="dt" sz="half" idx="10"/>
          </p:nvPr>
        </p:nvSpPr>
        <p:spPr/>
        <p:txBody>
          <a:bodyPr/>
          <a:lstStyle/>
          <a:p>
            <a:fld id="{BA066261-71EA-479D-973C-01F5ABDD50C3}" type="datetimeFigureOut">
              <a:rPr lang="en-IE" smtClean="0"/>
              <a:pPr/>
              <a:t>03/07/2023</a:t>
            </a:fld>
            <a:endParaRPr lang="en-IE"/>
          </a:p>
        </p:txBody>
      </p:sp>
      <p:sp>
        <p:nvSpPr>
          <p:cNvPr id="5" name="Footer Placeholder 4">
            <a:extLst>
              <a:ext uri="{FF2B5EF4-FFF2-40B4-BE49-F238E27FC236}">
                <a16:creationId xmlns:a16="http://schemas.microsoft.com/office/drawing/2014/main" id="{AFD672D8-DAEB-C9AF-7534-52310239486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8BF90E3-4945-9EAB-55C4-E9161FDCBBE2}"/>
              </a:ext>
            </a:extLst>
          </p:cNvPr>
          <p:cNvSpPr>
            <a:spLocks noGrp="1"/>
          </p:cNvSpPr>
          <p:nvPr>
            <p:ph type="sldNum" sz="quarter" idx="12"/>
          </p:nvPr>
        </p:nvSpPr>
        <p:spPr/>
        <p:txBody>
          <a:bodyPr/>
          <a:lstStyle/>
          <a:p>
            <a:fld id="{8A78FA24-2B6F-4140-9607-D09B87F643D0}" type="slidenum">
              <a:rPr lang="en-IE" smtClean="0"/>
              <a:pPr/>
              <a:t>‹#›</a:t>
            </a:fld>
            <a:endParaRPr lang="en-IE"/>
          </a:p>
        </p:txBody>
      </p:sp>
    </p:spTree>
    <p:extLst>
      <p:ext uri="{BB962C8B-B14F-4D97-AF65-F5344CB8AC3E}">
        <p14:creationId xmlns:p14="http://schemas.microsoft.com/office/powerpoint/2010/main" val="286630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3B89E-A795-18A2-E348-B7C1FFF64593}"/>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8468B631-CE1E-F60B-DC23-EA93682862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B1EB2E0-79C6-3148-C966-DBE5877A1023}"/>
              </a:ext>
            </a:extLst>
          </p:cNvPr>
          <p:cNvSpPr>
            <a:spLocks noGrp="1"/>
          </p:cNvSpPr>
          <p:nvPr>
            <p:ph type="dt" sz="half" idx="10"/>
          </p:nvPr>
        </p:nvSpPr>
        <p:spPr/>
        <p:txBody>
          <a:bodyPr/>
          <a:lstStyle/>
          <a:p>
            <a:fld id="{BA066261-71EA-479D-973C-01F5ABDD50C3}" type="datetimeFigureOut">
              <a:rPr lang="en-IE" smtClean="0"/>
              <a:pPr/>
              <a:t>03/07/2023</a:t>
            </a:fld>
            <a:endParaRPr lang="en-IE"/>
          </a:p>
        </p:txBody>
      </p:sp>
      <p:sp>
        <p:nvSpPr>
          <p:cNvPr id="5" name="Footer Placeholder 4">
            <a:extLst>
              <a:ext uri="{FF2B5EF4-FFF2-40B4-BE49-F238E27FC236}">
                <a16:creationId xmlns:a16="http://schemas.microsoft.com/office/drawing/2014/main" id="{9E425B99-7C24-6CB2-F199-375CADA3E39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F3661CC-F220-E1CC-7E46-9672D745FA29}"/>
              </a:ext>
            </a:extLst>
          </p:cNvPr>
          <p:cNvSpPr>
            <a:spLocks noGrp="1"/>
          </p:cNvSpPr>
          <p:nvPr>
            <p:ph type="sldNum" sz="quarter" idx="12"/>
          </p:nvPr>
        </p:nvSpPr>
        <p:spPr/>
        <p:txBody>
          <a:bodyPr/>
          <a:lstStyle/>
          <a:p>
            <a:fld id="{8A78FA24-2B6F-4140-9607-D09B87F643D0}" type="slidenum">
              <a:rPr lang="en-IE" smtClean="0"/>
              <a:pPr/>
              <a:t>‹#›</a:t>
            </a:fld>
            <a:endParaRPr lang="en-IE"/>
          </a:p>
        </p:txBody>
      </p:sp>
    </p:spTree>
    <p:extLst>
      <p:ext uri="{BB962C8B-B14F-4D97-AF65-F5344CB8AC3E}">
        <p14:creationId xmlns:p14="http://schemas.microsoft.com/office/powerpoint/2010/main" val="4036519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714116-3DD1-95CD-EC78-E0DE5483AC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30094952-5BC9-8D69-6A63-A9BB07D6C3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6DC2D1D-48C4-648C-64B5-C54F2B98D456}"/>
              </a:ext>
            </a:extLst>
          </p:cNvPr>
          <p:cNvSpPr>
            <a:spLocks noGrp="1"/>
          </p:cNvSpPr>
          <p:nvPr>
            <p:ph type="dt" sz="half" idx="10"/>
          </p:nvPr>
        </p:nvSpPr>
        <p:spPr/>
        <p:txBody>
          <a:bodyPr/>
          <a:lstStyle/>
          <a:p>
            <a:fld id="{BA066261-71EA-479D-973C-01F5ABDD50C3}" type="datetimeFigureOut">
              <a:rPr lang="en-IE" smtClean="0"/>
              <a:pPr/>
              <a:t>03/07/2023</a:t>
            </a:fld>
            <a:endParaRPr lang="en-IE"/>
          </a:p>
        </p:txBody>
      </p:sp>
      <p:sp>
        <p:nvSpPr>
          <p:cNvPr id="5" name="Footer Placeholder 4">
            <a:extLst>
              <a:ext uri="{FF2B5EF4-FFF2-40B4-BE49-F238E27FC236}">
                <a16:creationId xmlns:a16="http://schemas.microsoft.com/office/drawing/2014/main" id="{E28B70CC-83E2-A09A-7A50-B93FCFF179E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77FD8D7-4AE9-10F8-4B74-0A8DDB247B29}"/>
              </a:ext>
            </a:extLst>
          </p:cNvPr>
          <p:cNvSpPr>
            <a:spLocks noGrp="1"/>
          </p:cNvSpPr>
          <p:nvPr>
            <p:ph type="sldNum" sz="quarter" idx="12"/>
          </p:nvPr>
        </p:nvSpPr>
        <p:spPr/>
        <p:txBody>
          <a:bodyPr/>
          <a:lstStyle/>
          <a:p>
            <a:fld id="{8A78FA24-2B6F-4140-9607-D09B87F643D0}" type="slidenum">
              <a:rPr lang="en-IE" smtClean="0"/>
              <a:pPr/>
              <a:t>‹#›</a:t>
            </a:fld>
            <a:endParaRPr lang="en-IE"/>
          </a:p>
        </p:txBody>
      </p:sp>
    </p:spTree>
    <p:extLst>
      <p:ext uri="{BB962C8B-B14F-4D97-AF65-F5344CB8AC3E}">
        <p14:creationId xmlns:p14="http://schemas.microsoft.com/office/powerpoint/2010/main" val="453032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7C94F-EE15-1724-F555-028FCDC964B5}"/>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3F30F69D-2926-A357-05A3-F5A3AAF8C7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C6B60BE-3FF0-C297-B2E4-0BEB13A41071}"/>
              </a:ext>
            </a:extLst>
          </p:cNvPr>
          <p:cNvSpPr>
            <a:spLocks noGrp="1"/>
          </p:cNvSpPr>
          <p:nvPr>
            <p:ph type="dt" sz="half" idx="10"/>
          </p:nvPr>
        </p:nvSpPr>
        <p:spPr/>
        <p:txBody>
          <a:bodyPr/>
          <a:lstStyle/>
          <a:p>
            <a:fld id="{BA066261-71EA-479D-973C-01F5ABDD50C3}" type="datetimeFigureOut">
              <a:rPr lang="en-IE" smtClean="0"/>
              <a:pPr/>
              <a:t>03/07/2023</a:t>
            </a:fld>
            <a:endParaRPr lang="en-IE"/>
          </a:p>
        </p:txBody>
      </p:sp>
      <p:sp>
        <p:nvSpPr>
          <p:cNvPr id="5" name="Footer Placeholder 4">
            <a:extLst>
              <a:ext uri="{FF2B5EF4-FFF2-40B4-BE49-F238E27FC236}">
                <a16:creationId xmlns:a16="http://schemas.microsoft.com/office/drawing/2014/main" id="{D9604D92-01EE-76EB-705B-718D51A7C39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C5E876A-2F43-99B2-046C-DB6E0A975EE2}"/>
              </a:ext>
            </a:extLst>
          </p:cNvPr>
          <p:cNvSpPr>
            <a:spLocks noGrp="1"/>
          </p:cNvSpPr>
          <p:nvPr>
            <p:ph type="sldNum" sz="quarter" idx="12"/>
          </p:nvPr>
        </p:nvSpPr>
        <p:spPr/>
        <p:txBody>
          <a:bodyPr/>
          <a:lstStyle/>
          <a:p>
            <a:fld id="{8A78FA24-2B6F-4140-9607-D09B87F643D0}" type="slidenum">
              <a:rPr lang="en-IE" smtClean="0"/>
              <a:pPr/>
              <a:t>‹#›</a:t>
            </a:fld>
            <a:endParaRPr lang="en-IE"/>
          </a:p>
        </p:txBody>
      </p:sp>
    </p:spTree>
    <p:extLst>
      <p:ext uri="{BB962C8B-B14F-4D97-AF65-F5344CB8AC3E}">
        <p14:creationId xmlns:p14="http://schemas.microsoft.com/office/powerpoint/2010/main" val="3571846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B66C1-E3EA-D9B8-E405-C00C4621F7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DC786D74-084D-ABAF-9C22-466E01A7E1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68AC7A-698F-12EB-EBEC-A1D2681B9908}"/>
              </a:ext>
            </a:extLst>
          </p:cNvPr>
          <p:cNvSpPr>
            <a:spLocks noGrp="1"/>
          </p:cNvSpPr>
          <p:nvPr>
            <p:ph type="dt" sz="half" idx="10"/>
          </p:nvPr>
        </p:nvSpPr>
        <p:spPr/>
        <p:txBody>
          <a:bodyPr/>
          <a:lstStyle/>
          <a:p>
            <a:fld id="{BA066261-71EA-479D-973C-01F5ABDD50C3}" type="datetimeFigureOut">
              <a:rPr lang="en-IE" smtClean="0"/>
              <a:pPr/>
              <a:t>03/07/2023</a:t>
            </a:fld>
            <a:endParaRPr lang="en-IE"/>
          </a:p>
        </p:txBody>
      </p:sp>
      <p:sp>
        <p:nvSpPr>
          <p:cNvPr id="5" name="Footer Placeholder 4">
            <a:extLst>
              <a:ext uri="{FF2B5EF4-FFF2-40B4-BE49-F238E27FC236}">
                <a16:creationId xmlns:a16="http://schemas.microsoft.com/office/drawing/2014/main" id="{AD593189-AED7-AA2D-5BC5-F78830AFEC8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2F27848-D2C3-CBCE-B917-D6F822737B2F}"/>
              </a:ext>
            </a:extLst>
          </p:cNvPr>
          <p:cNvSpPr>
            <a:spLocks noGrp="1"/>
          </p:cNvSpPr>
          <p:nvPr>
            <p:ph type="sldNum" sz="quarter" idx="12"/>
          </p:nvPr>
        </p:nvSpPr>
        <p:spPr/>
        <p:txBody>
          <a:bodyPr/>
          <a:lstStyle/>
          <a:p>
            <a:fld id="{8A78FA24-2B6F-4140-9607-D09B87F643D0}" type="slidenum">
              <a:rPr lang="en-IE" smtClean="0"/>
              <a:pPr/>
              <a:t>‹#›</a:t>
            </a:fld>
            <a:endParaRPr lang="en-IE"/>
          </a:p>
        </p:txBody>
      </p:sp>
    </p:spTree>
    <p:extLst>
      <p:ext uri="{BB962C8B-B14F-4D97-AF65-F5344CB8AC3E}">
        <p14:creationId xmlns:p14="http://schemas.microsoft.com/office/powerpoint/2010/main" val="1332644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EA158-2F8F-29F3-7C2E-6857F417D3BA}"/>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2FDE5596-6B6C-A759-9991-BB7B118171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EA8D6077-8973-3863-C4DC-81E0B3EC0C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34792E5F-24BF-8C2F-1BD5-D2F93A790DF0}"/>
              </a:ext>
            </a:extLst>
          </p:cNvPr>
          <p:cNvSpPr>
            <a:spLocks noGrp="1"/>
          </p:cNvSpPr>
          <p:nvPr>
            <p:ph type="dt" sz="half" idx="10"/>
          </p:nvPr>
        </p:nvSpPr>
        <p:spPr/>
        <p:txBody>
          <a:bodyPr/>
          <a:lstStyle/>
          <a:p>
            <a:fld id="{BA066261-71EA-479D-973C-01F5ABDD50C3}" type="datetimeFigureOut">
              <a:rPr lang="en-IE" smtClean="0"/>
              <a:pPr/>
              <a:t>03/07/2023</a:t>
            </a:fld>
            <a:endParaRPr lang="en-IE"/>
          </a:p>
        </p:txBody>
      </p:sp>
      <p:sp>
        <p:nvSpPr>
          <p:cNvPr id="6" name="Footer Placeholder 5">
            <a:extLst>
              <a:ext uri="{FF2B5EF4-FFF2-40B4-BE49-F238E27FC236}">
                <a16:creationId xmlns:a16="http://schemas.microsoft.com/office/drawing/2014/main" id="{0E65532C-85A5-A0B8-A65F-9839A1CDF99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E76C8A9-CAB7-F07F-AA3C-C49ED67C31A0}"/>
              </a:ext>
            </a:extLst>
          </p:cNvPr>
          <p:cNvSpPr>
            <a:spLocks noGrp="1"/>
          </p:cNvSpPr>
          <p:nvPr>
            <p:ph type="sldNum" sz="quarter" idx="12"/>
          </p:nvPr>
        </p:nvSpPr>
        <p:spPr/>
        <p:txBody>
          <a:bodyPr/>
          <a:lstStyle/>
          <a:p>
            <a:fld id="{8A78FA24-2B6F-4140-9607-D09B87F643D0}" type="slidenum">
              <a:rPr lang="en-IE" smtClean="0"/>
              <a:pPr/>
              <a:t>‹#›</a:t>
            </a:fld>
            <a:endParaRPr lang="en-IE"/>
          </a:p>
        </p:txBody>
      </p:sp>
    </p:spTree>
    <p:extLst>
      <p:ext uri="{BB962C8B-B14F-4D97-AF65-F5344CB8AC3E}">
        <p14:creationId xmlns:p14="http://schemas.microsoft.com/office/powerpoint/2010/main" val="3476890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FC3CC-CD7A-DB5C-C407-C0BA0D8BF46F}"/>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968FFDA0-3138-563D-FA02-F23D9FE75B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7897AF-138D-8986-07D1-10C1CE8BC2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20CFAA14-8EAF-FD3C-7BCB-8751A69BB3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1CAE99-29C6-8BDE-2186-3D89906A1F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B525B393-2CE2-C4D9-37E2-1A82E38381D1}"/>
              </a:ext>
            </a:extLst>
          </p:cNvPr>
          <p:cNvSpPr>
            <a:spLocks noGrp="1"/>
          </p:cNvSpPr>
          <p:nvPr>
            <p:ph type="dt" sz="half" idx="10"/>
          </p:nvPr>
        </p:nvSpPr>
        <p:spPr/>
        <p:txBody>
          <a:bodyPr/>
          <a:lstStyle/>
          <a:p>
            <a:fld id="{BA066261-71EA-479D-973C-01F5ABDD50C3}" type="datetimeFigureOut">
              <a:rPr lang="en-IE" smtClean="0"/>
              <a:pPr/>
              <a:t>03/07/2023</a:t>
            </a:fld>
            <a:endParaRPr lang="en-IE"/>
          </a:p>
        </p:txBody>
      </p:sp>
      <p:sp>
        <p:nvSpPr>
          <p:cNvPr id="8" name="Footer Placeholder 7">
            <a:extLst>
              <a:ext uri="{FF2B5EF4-FFF2-40B4-BE49-F238E27FC236}">
                <a16:creationId xmlns:a16="http://schemas.microsoft.com/office/drawing/2014/main" id="{F527E352-E5FD-E4A3-AF31-01C2ED283FED}"/>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40069824-2636-51A9-9DEC-E8857AC22B84}"/>
              </a:ext>
            </a:extLst>
          </p:cNvPr>
          <p:cNvSpPr>
            <a:spLocks noGrp="1"/>
          </p:cNvSpPr>
          <p:nvPr>
            <p:ph type="sldNum" sz="quarter" idx="12"/>
          </p:nvPr>
        </p:nvSpPr>
        <p:spPr/>
        <p:txBody>
          <a:bodyPr/>
          <a:lstStyle/>
          <a:p>
            <a:fld id="{8A78FA24-2B6F-4140-9607-D09B87F643D0}" type="slidenum">
              <a:rPr lang="en-IE" smtClean="0"/>
              <a:pPr/>
              <a:t>‹#›</a:t>
            </a:fld>
            <a:endParaRPr lang="en-IE"/>
          </a:p>
        </p:txBody>
      </p:sp>
    </p:spTree>
    <p:extLst>
      <p:ext uri="{BB962C8B-B14F-4D97-AF65-F5344CB8AC3E}">
        <p14:creationId xmlns:p14="http://schemas.microsoft.com/office/powerpoint/2010/main" val="1382377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E3554-5E8F-6741-0C6F-8679EDB0D37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14CB892A-72A7-D6A7-E5BF-115D37523F38}"/>
              </a:ext>
            </a:extLst>
          </p:cNvPr>
          <p:cNvSpPr>
            <a:spLocks noGrp="1"/>
          </p:cNvSpPr>
          <p:nvPr>
            <p:ph type="dt" sz="half" idx="10"/>
          </p:nvPr>
        </p:nvSpPr>
        <p:spPr/>
        <p:txBody>
          <a:bodyPr/>
          <a:lstStyle/>
          <a:p>
            <a:fld id="{BA066261-71EA-479D-973C-01F5ABDD50C3}" type="datetimeFigureOut">
              <a:rPr lang="en-IE" smtClean="0"/>
              <a:pPr/>
              <a:t>03/07/2023</a:t>
            </a:fld>
            <a:endParaRPr lang="en-IE"/>
          </a:p>
        </p:txBody>
      </p:sp>
      <p:sp>
        <p:nvSpPr>
          <p:cNvPr id="4" name="Footer Placeholder 3">
            <a:extLst>
              <a:ext uri="{FF2B5EF4-FFF2-40B4-BE49-F238E27FC236}">
                <a16:creationId xmlns:a16="http://schemas.microsoft.com/office/drawing/2014/main" id="{D1AA0600-773C-B40A-FC7E-6064498DFFB1}"/>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77683780-8716-D011-DD3E-B954F69716A6}"/>
              </a:ext>
            </a:extLst>
          </p:cNvPr>
          <p:cNvSpPr>
            <a:spLocks noGrp="1"/>
          </p:cNvSpPr>
          <p:nvPr>
            <p:ph type="sldNum" sz="quarter" idx="12"/>
          </p:nvPr>
        </p:nvSpPr>
        <p:spPr/>
        <p:txBody>
          <a:bodyPr/>
          <a:lstStyle/>
          <a:p>
            <a:fld id="{8A78FA24-2B6F-4140-9607-D09B87F643D0}" type="slidenum">
              <a:rPr lang="en-IE" smtClean="0"/>
              <a:pPr/>
              <a:t>‹#›</a:t>
            </a:fld>
            <a:endParaRPr lang="en-IE"/>
          </a:p>
        </p:txBody>
      </p:sp>
    </p:spTree>
    <p:extLst>
      <p:ext uri="{BB962C8B-B14F-4D97-AF65-F5344CB8AC3E}">
        <p14:creationId xmlns:p14="http://schemas.microsoft.com/office/powerpoint/2010/main" val="1049951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922D53-B8AF-285D-2F0B-D0C5D97B3B86}"/>
              </a:ext>
            </a:extLst>
          </p:cNvPr>
          <p:cNvSpPr>
            <a:spLocks noGrp="1"/>
          </p:cNvSpPr>
          <p:nvPr>
            <p:ph type="dt" sz="half" idx="10"/>
          </p:nvPr>
        </p:nvSpPr>
        <p:spPr/>
        <p:txBody>
          <a:bodyPr/>
          <a:lstStyle/>
          <a:p>
            <a:fld id="{BA066261-71EA-479D-973C-01F5ABDD50C3}" type="datetimeFigureOut">
              <a:rPr lang="en-IE" smtClean="0"/>
              <a:pPr/>
              <a:t>03/07/2023</a:t>
            </a:fld>
            <a:endParaRPr lang="en-IE"/>
          </a:p>
        </p:txBody>
      </p:sp>
      <p:sp>
        <p:nvSpPr>
          <p:cNvPr id="3" name="Footer Placeholder 2">
            <a:extLst>
              <a:ext uri="{FF2B5EF4-FFF2-40B4-BE49-F238E27FC236}">
                <a16:creationId xmlns:a16="http://schemas.microsoft.com/office/drawing/2014/main" id="{EC61878E-2F64-ECF3-C787-DE841D7A019E}"/>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21ABEC0D-B216-8807-7703-A102BC0084A1}"/>
              </a:ext>
            </a:extLst>
          </p:cNvPr>
          <p:cNvSpPr>
            <a:spLocks noGrp="1"/>
          </p:cNvSpPr>
          <p:nvPr>
            <p:ph type="sldNum" sz="quarter" idx="12"/>
          </p:nvPr>
        </p:nvSpPr>
        <p:spPr/>
        <p:txBody>
          <a:bodyPr/>
          <a:lstStyle/>
          <a:p>
            <a:fld id="{8A78FA24-2B6F-4140-9607-D09B87F643D0}" type="slidenum">
              <a:rPr lang="en-IE" smtClean="0"/>
              <a:pPr/>
              <a:t>‹#›</a:t>
            </a:fld>
            <a:endParaRPr lang="en-IE"/>
          </a:p>
        </p:txBody>
      </p:sp>
    </p:spTree>
    <p:extLst>
      <p:ext uri="{BB962C8B-B14F-4D97-AF65-F5344CB8AC3E}">
        <p14:creationId xmlns:p14="http://schemas.microsoft.com/office/powerpoint/2010/main" val="1926378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92CC7-D863-65F0-0A94-C3310C5E83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661EE8F2-499C-B427-C3FE-D486BFB84B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BFDADF14-523D-0102-C584-96DDA0551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63105F-49B1-5230-83F7-C12691B70501}"/>
              </a:ext>
            </a:extLst>
          </p:cNvPr>
          <p:cNvSpPr>
            <a:spLocks noGrp="1"/>
          </p:cNvSpPr>
          <p:nvPr>
            <p:ph type="dt" sz="half" idx="10"/>
          </p:nvPr>
        </p:nvSpPr>
        <p:spPr/>
        <p:txBody>
          <a:bodyPr/>
          <a:lstStyle/>
          <a:p>
            <a:fld id="{BA066261-71EA-479D-973C-01F5ABDD50C3}" type="datetimeFigureOut">
              <a:rPr lang="en-IE" smtClean="0"/>
              <a:pPr/>
              <a:t>03/07/2023</a:t>
            </a:fld>
            <a:endParaRPr lang="en-IE"/>
          </a:p>
        </p:txBody>
      </p:sp>
      <p:sp>
        <p:nvSpPr>
          <p:cNvPr id="6" name="Footer Placeholder 5">
            <a:extLst>
              <a:ext uri="{FF2B5EF4-FFF2-40B4-BE49-F238E27FC236}">
                <a16:creationId xmlns:a16="http://schemas.microsoft.com/office/drawing/2014/main" id="{CD2F160E-7000-127B-B24C-4476FA813C4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75538BB-7B21-D7AC-A8F2-83F7A200A38F}"/>
              </a:ext>
            </a:extLst>
          </p:cNvPr>
          <p:cNvSpPr>
            <a:spLocks noGrp="1"/>
          </p:cNvSpPr>
          <p:nvPr>
            <p:ph type="sldNum" sz="quarter" idx="12"/>
          </p:nvPr>
        </p:nvSpPr>
        <p:spPr/>
        <p:txBody>
          <a:bodyPr/>
          <a:lstStyle/>
          <a:p>
            <a:fld id="{8A78FA24-2B6F-4140-9607-D09B87F643D0}" type="slidenum">
              <a:rPr lang="en-IE" smtClean="0"/>
              <a:pPr/>
              <a:t>‹#›</a:t>
            </a:fld>
            <a:endParaRPr lang="en-IE"/>
          </a:p>
        </p:txBody>
      </p:sp>
    </p:spTree>
    <p:extLst>
      <p:ext uri="{BB962C8B-B14F-4D97-AF65-F5344CB8AC3E}">
        <p14:creationId xmlns:p14="http://schemas.microsoft.com/office/powerpoint/2010/main" val="3034780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1620B-2A10-CAAC-982B-295664254E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C3B04EDC-F639-08E5-1386-DA7C5E1B84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D706AD60-2E26-CEE5-8C3E-838AF8591D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5F059E-3949-B48D-8597-936CE831E7FC}"/>
              </a:ext>
            </a:extLst>
          </p:cNvPr>
          <p:cNvSpPr>
            <a:spLocks noGrp="1"/>
          </p:cNvSpPr>
          <p:nvPr>
            <p:ph type="dt" sz="half" idx="10"/>
          </p:nvPr>
        </p:nvSpPr>
        <p:spPr/>
        <p:txBody>
          <a:bodyPr/>
          <a:lstStyle/>
          <a:p>
            <a:fld id="{BA066261-71EA-479D-973C-01F5ABDD50C3}" type="datetimeFigureOut">
              <a:rPr lang="en-IE" smtClean="0"/>
              <a:pPr/>
              <a:t>03/07/2023</a:t>
            </a:fld>
            <a:endParaRPr lang="en-IE"/>
          </a:p>
        </p:txBody>
      </p:sp>
      <p:sp>
        <p:nvSpPr>
          <p:cNvPr id="6" name="Footer Placeholder 5">
            <a:extLst>
              <a:ext uri="{FF2B5EF4-FFF2-40B4-BE49-F238E27FC236}">
                <a16:creationId xmlns:a16="http://schemas.microsoft.com/office/drawing/2014/main" id="{3428AB97-4125-6A57-8170-49F76C3D018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CF72F04-A723-749C-6A35-FE97EA640E27}"/>
              </a:ext>
            </a:extLst>
          </p:cNvPr>
          <p:cNvSpPr>
            <a:spLocks noGrp="1"/>
          </p:cNvSpPr>
          <p:nvPr>
            <p:ph type="sldNum" sz="quarter" idx="12"/>
          </p:nvPr>
        </p:nvSpPr>
        <p:spPr/>
        <p:txBody>
          <a:bodyPr/>
          <a:lstStyle/>
          <a:p>
            <a:fld id="{8A78FA24-2B6F-4140-9607-D09B87F643D0}" type="slidenum">
              <a:rPr lang="en-IE" smtClean="0"/>
              <a:pPr/>
              <a:t>‹#›</a:t>
            </a:fld>
            <a:endParaRPr lang="en-IE"/>
          </a:p>
        </p:txBody>
      </p:sp>
    </p:spTree>
    <p:extLst>
      <p:ext uri="{BB962C8B-B14F-4D97-AF65-F5344CB8AC3E}">
        <p14:creationId xmlns:p14="http://schemas.microsoft.com/office/powerpoint/2010/main" val="315432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DE88A1-1606-4F44-9757-D143B5B48F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876D882-CB05-C167-1A89-7C53455A8C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29F7FB6-FD48-08F7-A8BC-890928B8E0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066261-71EA-479D-973C-01F5ABDD50C3}" type="datetimeFigureOut">
              <a:rPr lang="en-IE" smtClean="0"/>
              <a:pPr/>
              <a:t>03/07/2023</a:t>
            </a:fld>
            <a:endParaRPr lang="en-IE"/>
          </a:p>
        </p:txBody>
      </p:sp>
      <p:sp>
        <p:nvSpPr>
          <p:cNvPr id="5" name="Footer Placeholder 4">
            <a:extLst>
              <a:ext uri="{FF2B5EF4-FFF2-40B4-BE49-F238E27FC236}">
                <a16:creationId xmlns:a16="http://schemas.microsoft.com/office/drawing/2014/main" id="{C05E7B21-FBE9-CEDC-1C19-0521380FC4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797708D6-2E4A-0212-600E-68DE5DA68A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8FA24-2B6F-4140-9607-D09B87F643D0}" type="slidenum">
              <a:rPr lang="en-IE" smtClean="0"/>
              <a:pPr/>
              <a:t>‹#›</a:t>
            </a:fld>
            <a:endParaRPr lang="en-IE"/>
          </a:p>
        </p:txBody>
      </p:sp>
    </p:spTree>
    <p:extLst>
      <p:ext uri="{BB962C8B-B14F-4D97-AF65-F5344CB8AC3E}">
        <p14:creationId xmlns:p14="http://schemas.microsoft.com/office/powerpoint/2010/main" val="912312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npws.ie/peatlands-and-turf-cutting/peatlands-council/national-peatlands-strategy" TargetMode="Externa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hyperlink" Target="http://www.thepeatlands.ie/" TargetMode="External"/><Relationship Id="rId5" Type="http://schemas.openxmlformats.org/officeDocument/2006/relationships/hyperlink" Target="http://www.ipcc.ie/" TargetMode="External"/><Relationship Id="rId4" Type="http://schemas.openxmlformats.org/officeDocument/2006/relationships/hyperlink" Target="http://www.farmpeat.i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FEAEB"/>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8CAB975-266E-7502-6368-7DE6DFCE806E}"/>
              </a:ext>
            </a:extLst>
          </p:cNvPr>
          <p:cNvGrpSpPr/>
          <p:nvPr/>
        </p:nvGrpSpPr>
        <p:grpSpPr>
          <a:xfrm>
            <a:off x="1598295" y="639137"/>
            <a:ext cx="8995410" cy="5579726"/>
            <a:chOff x="1598295" y="553392"/>
            <a:chExt cx="8995410" cy="5579726"/>
          </a:xfrm>
        </p:grpSpPr>
        <p:sp>
          <p:nvSpPr>
            <p:cNvPr id="4" name="TextBox 3">
              <a:extLst>
                <a:ext uri="{FF2B5EF4-FFF2-40B4-BE49-F238E27FC236}">
                  <a16:creationId xmlns:a16="http://schemas.microsoft.com/office/drawing/2014/main" id="{494D6CDA-0179-4217-5E58-276443E9B281}"/>
                </a:ext>
              </a:extLst>
            </p:cNvPr>
            <p:cNvSpPr txBox="1"/>
            <p:nvPr/>
          </p:nvSpPr>
          <p:spPr>
            <a:xfrm>
              <a:off x="1598295" y="4434061"/>
              <a:ext cx="8995410" cy="861774"/>
            </a:xfrm>
            <a:prstGeom prst="rect">
              <a:avLst/>
            </a:prstGeom>
            <a:noFill/>
          </p:spPr>
          <p:txBody>
            <a:bodyPr wrap="square" rtlCol="0">
              <a:spAutoFit/>
            </a:bodyPr>
            <a:lstStyle/>
            <a:p>
              <a:pPr algn="ctr"/>
              <a:r>
                <a:rPr lang="en-GB" sz="5000" dirty="0"/>
                <a:t>The Story of Ireland’s Raised Bogs</a:t>
              </a:r>
            </a:p>
          </p:txBody>
        </p:sp>
        <p:pic>
          <p:nvPicPr>
            <p:cNvPr id="6" name="Picture 5" descr="A logo with a tractor and a butterfly&#10;&#10;Description automatically generated with low confidence">
              <a:extLst>
                <a:ext uri="{FF2B5EF4-FFF2-40B4-BE49-F238E27FC236}">
                  <a16:creationId xmlns:a16="http://schemas.microsoft.com/office/drawing/2014/main" id="{648968A9-E2CB-1767-35A4-9CB20F7C41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5780" y="553392"/>
              <a:ext cx="3520440" cy="3520440"/>
            </a:xfrm>
            <a:prstGeom prst="rect">
              <a:avLst/>
            </a:prstGeom>
          </p:spPr>
        </p:pic>
        <p:sp>
          <p:nvSpPr>
            <p:cNvPr id="8" name="TextBox 7">
              <a:extLst>
                <a:ext uri="{FF2B5EF4-FFF2-40B4-BE49-F238E27FC236}">
                  <a16:creationId xmlns:a16="http://schemas.microsoft.com/office/drawing/2014/main" id="{C68E3B95-E8F2-0281-B49C-531BDEB5DF66}"/>
                </a:ext>
              </a:extLst>
            </p:cNvPr>
            <p:cNvSpPr txBox="1"/>
            <p:nvPr/>
          </p:nvSpPr>
          <p:spPr>
            <a:xfrm>
              <a:off x="4311492" y="5656064"/>
              <a:ext cx="3569017" cy="477054"/>
            </a:xfrm>
            <a:prstGeom prst="rect">
              <a:avLst/>
            </a:prstGeom>
            <a:noFill/>
          </p:spPr>
          <p:txBody>
            <a:bodyPr wrap="square">
              <a:spAutoFit/>
            </a:bodyPr>
            <a:lstStyle/>
            <a:p>
              <a:pPr algn="ctr"/>
              <a:r>
                <a:rPr lang="en-GB" sz="2500" dirty="0"/>
                <a:t>www.farmpeat.ie</a:t>
              </a:r>
            </a:p>
          </p:txBody>
        </p:sp>
      </p:grpSp>
    </p:spTree>
    <p:extLst>
      <p:ext uri="{BB962C8B-B14F-4D97-AF65-F5344CB8AC3E}">
        <p14:creationId xmlns:p14="http://schemas.microsoft.com/office/powerpoint/2010/main" val="662050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FEAEB"/>
        </a:solidFill>
        <a:effectLst/>
      </p:bgPr>
    </p:bg>
    <p:spTree>
      <p:nvGrpSpPr>
        <p:cNvPr id="1" name=""/>
        <p:cNvGrpSpPr/>
        <p:nvPr/>
      </p:nvGrpSpPr>
      <p:grpSpPr>
        <a:xfrm>
          <a:off x="0" y="0"/>
          <a:ext cx="0" cy="0"/>
          <a:chOff x="0" y="0"/>
          <a:chExt cx="0" cy="0"/>
        </a:xfrm>
      </p:grpSpPr>
      <p:pic>
        <p:nvPicPr>
          <p:cNvPr id="6" name="Picture 5" descr="A logo with a tractor and a butterfly&#10;&#10;Description automatically generated with low confidence">
            <a:extLst>
              <a:ext uri="{FF2B5EF4-FFF2-40B4-BE49-F238E27FC236}">
                <a16:creationId xmlns:a16="http://schemas.microsoft.com/office/drawing/2014/main" id="{648968A9-E2CB-1767-35A4-9CB20F7C41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878" y="1668780"/>
            <a:ext cx="3520440" cy="3520440"/>
          </a:xfrm>
          <a:prstGeom prst="rect">
            <a:avLst/>
          </a:prstGeom>
        </p:spPr>
      </p:pic>
      <p:grpSp>
        <p:nvGrpSpPr>
          <p:cNvPr id="3" name="Group 2">
            <a:extLst>
              <a:ext uri="{FF2B5EF4-FFF2-40B4-BE49-F238E27FC236}">
                <a16:creationId xmlns:a16="http://schemas.microsoft.com/office/drawing/2014/main" id="{945725B1-D6A4-14AF-7C6C-BDC62CF07619}"/>
              </a:ext>
            </a:extLst>
          </p:cNvPr>
          <p:cNvGrpSpPr/>
          <p:nvPr/>
        </p:nvGrpSpPr>
        <p:grpSpPr>
          <a:xfrm>
            <a:off x="4927878" y="1668780"/>
            <a:ext cx="6527244" cy="3520440"/>
            <a:chOff x="4927878" y="1668780"/>
            <a:chExt cx="6527244" cy="3520440"/>
          </a:xfrm>
        </p:grpSpPr>
        <p:sp>
          <p:nvSpPr>
            <p:cNvPr id="4" name="TextBox 3">
              <a:extLst>
                <a:ext uri="{FF2B5EF4-FFF2-40B4-BE49-F238E27FC236}">
                  <a16:creationId xmlns:a16="http://schemas.microsoft.com/office/drawing/2014/main" id="{494D6CDA-0179-4217-5E58-276443E9B281}"/>
                </a:ext>
              </a:extLst>
            </p:cNvPr>
            <p:cNvSpPr txBox="1"/>
            <p:nvPr/>
          </p:nvSpPr>
          <p:spPr>
            <a:xfrm>
              <a:off x="4927878" y="1668780"/>
              <a:ext cx="3408045" cy="861774"/>
            </a:xfrm>
            <a:prstGeom prst="rect">
              <a:avLst/>
            </a:prstGeom>
            <a:noFill/>
          </p:spPr>
          <p:txBody>
            <a:bodyPr wrap="square" rtlCol="0">
              <a:spAutoFit/>
            </a:bodyPr>
            <a:lstStyle/>
            <a:p>
              <a:r>
                <a:rPr lang="en-GB" sz="5000" dirty="0"/>
                <a:t>Learn More</a:t>
              </a:r>
            </a:p>
          </p:txBody>
        </p:sp>
        <p:sp>
          <p:nvSpPr>
            <p:cNvPr id="8" name="TextBox 7">
              <a:extLst>
                <a:ext uri="{FF2B5EF4-FFF2-40B4-BE49-F238E27FC236}">
                  <a16:creationId xmlns:a16="http://schemas.microsoft.com/office/drawing/2014/main" id="{C68E3B95-E8F2-0281-B49C-531BDEB5DF66}"/>
                </a:ext>
              </a:extLst>
            </p:cNvPr>
            <p:cNvSpPr txBox="1"/>
            <p:nvPr/>
          </p:nvSpPr>
          <p:spPr>
            <a:xfrm>
              <a:off x="4927878" y="2788563"/>
              <a:ext cx="6527244" cy="2400657"/>
            </a:xfrm>
            <a:prstGeom prst="rect">
              <a:avLst/>
            </a:prstGeom>
            <a:noFill/>
          </p:spPr>
          <p:txBody>
            <a:bodyPr wrap="square">
              <a:spAutoFit/>
            </a:bodyPr>
            <a:lstStyle/>
            <a:p>
              <a:pPr marL="342900" indent="-342900">
                <a:buFont typeface="Arial" panose="020B0604020202020204" pitchFamily="34" charset="0"/>
                <a:buChar char="•"/>
              </a:pPr>
              <a:r>
                <a:rPr lang="en-GB" sz="2500" dirty="0">
                  <a:hlinkClick r:id="rId4"/>
                </a:rPr>
                <a:t>www.farmpeat.ie/</a:t>
              </a:r>
              <a:endParaRPr lang="en-GB" sz="2500" dirty="0"/>
            </a:p>
            <a:p>
              <a:pPr marL="342900" indent="-342900">
                <a:buFont typeface="Arial" panose="020B0604020202020204" pitchFamily="34" charset="0"/>
                <a:buChar char="•"/>
              </a:pPr>
              <a:r>
                <a:rPr lang="en-GB" sz="2500" dirty="0">
                  <a:hlinkClick r:id="rId5"/>
                </a:rPr>
                <a:t>www.ipcc.ie/</a:t>
              </a:r>
              <a:endParaRPr lang="en-GB" sz="2500" dirty="0"/>
            </a:p>
            <a:p>
              <a:pPr marL="342900" indent="-342900">
                <a:buFont typeface="Arial" panose="020B0604020202020204" pitchFamily="34" charset="0"/>
                <a:buChar char="•"/>
              </a:pPr>
              <a:r>
                <a:rPr lang="en-GB" sz="2500" dirty="0">
                  <a:hlinkClick r:id="rId6"/>
                </a:rPr>
                <a:t>www.thepeatlands.ie/</a:t>
              </a:r>
              <a:endParaRPr lang="en-GB" sz="2500" dirty="0"/>
            </a:p>
            <a:p>
              <a:pPr marL="342900" indent="-342900">
                <a:buFont typeface="Arial" panose="020B0604020202020204" pitchFamily="34" charset="0"/>
                <a:buChar char="•"/>
              </a:pPr>
              <a:r>
                <a:rPr lang="en-GB" sz="2500" dirty="0">
                  <a:hlinkClick r:id="rId7"/>
                </a:rPr>
                <a:t>www.npws.ie/peatlands-and-turf-cutting/peatlands-council/national-peatlands-strategy</a:t>
              </a:r>
              <a:endParaRPr lang="en-GB" sz="2500" dirty="0"/>
            </a:p>
          </p:txBody>
        </p:sp>
      </p:grpSp>
    </p:spTree>
    <p:custDataLst>
      <p:tags r:id="rId1"/>
    </p:custDataLst>
    <p:extLst>
      <p:ext uri="{BB962C8B-B14F-4D97-AF65-F5344CB8AC3E}">
        <p14:creationId xmlns:p14="http://schemas.microsoft.com/office/powerpoint/2010/main" val="9124237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2DB77-561E-3060-833C-BD89B21EE0E0}"/>
              </a:ext>
            </a:extLst>
          </p:cNvPr>
          <p:cNvSpPr>
            <a:spLocks noGrp="1"/>
          </p:cNvSpPr>
          <p:nvPr>
            <p:ph type="ctrTitle"/>
          </p:nvPr>
        </p:nvSpPr>
        <p:spPr/>
        <p:txBody>
          <a:bodyPr/>
          <a:lstStyle/>
          <a:p>
            <a:endParaRPr lang="en-IE"/>
          </a:p>
        </p:txBody>
      </p:sp>
      <p:sp>
        <p:nvSpPr>
          <p:cNvPr id="3" name="Subtitle 2">
            <a:extLst>
              <a:ext uri="{FF2B5EF4-FFF2-40B4-BE49-F238E27FC236}">
                <a16:creationId xmlns:a16="http://schemas.microsoft.com/office/drawing/2014/main" id="{8B25BA48-C256-67A2-E37F-64AD9A23A9CD}"/>
              </a:ext>
            </a:extLst>
          </p:cNvPr>
          <p:cNvSpPr>
            <a:spLocks noGrp="1"/>
          </p:cNvSpPr>
          <p:nvPr>
            <p:ph type="subTitle" idx="1"/>
          </p:nvPr>
        </p:nvSpPr>
        <p:spPr/>
        <p:txBody>
          <a:bodyPr/>
          <a:lstStyle/>
          <a:p>
            <a:endParaRPr lang="en-IE"/>
          </a:p>
        </p:txBody>
      </p:sp>
      <p:pic>
        <p:nvPicPr>
          <p:cNvPr id="5" name="Picture 4" descr="A picture containing map&#10;&#10;Description automatically generated">
            <a:extLst>
              <a:ext uri="{FF2B5EF4-FFF2-40B4-BE49-F238E27FC236}">
                <a16:creationId xmlns:a16="http://schemas.microsoft.com/office/drawing/2014/main" id="{829605FF-9A7A-3B1A-A069-2717B7AB25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4294414" y="1069668"/>
            <a:ext cx="7329896" cy="1246495"/>
          </a:xfrm>
          <a:prstGeom prst="rect">
            <a:avLst/>
          </a:prstGeom>
          <a:noFill/>
        </p:spPr>
        <p:txBody>
          <a:bodyPr wrap="square" rtlCol="0">
            <a:spAutoFit/>
          </a:bodyPr>
          <a:lstStyle/>
          <a:p>
            <a:pPr algn="just"/>
            <a:r>
              <a:rPr lang="en-GB" sz="2400" dirty="0"/>
              <a:t>As glaciers melted across Ireland approximately 10,000 years ago, numerous shallow lakes remained across vast portions of the midlands of Ireland.</a:t>
            </a:r>
          </a:p>
        </p:txBody>
      </p:sp>
    </p:spTree>
    <p:custDataLst>
      <p:tags r:id="rId1"/>
    </p:custDataLst>
    <p:extLst>
      <p:ext uri="{BB962C8B-B14F-4D97-AF65-F5344CB8AC3E}">
        <p14:creationId xmlns:p14="http://schemas.microsoft.com/office/powerpoint/2010/main" val="34157500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CB71F9-C921-1D50-5085-2D2F00774A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TextBox 2"/>
          <p:cNvSpPr txBox="1"/>
          <p:nvPr/>
        </p:nvSpPr>
        <p:spPr>
          <a:xfrm>
            <a:off x="4088675" y="793569"/>
            <a:ext cx="7775666" cy="1246495"/>
          </a:xfrm>
          <a:prstGeom prst="rect">
            <a:avLst/>
          </a:prstGeom>
          <a:noFill/>
        </p:spPr>
        <p:txBody>
          <a:bodyPr wrap="square" rtlCol="0">
            <a:spAutoFit/>
          </a:bodyPr>
          <a:lstStyle/>
          <a:p>
            <a:pPr algn="just"/>
            <a:r>
              <a:rPr lang="en-GB" sz="2500" dirty="0"/>
              <a:t>Gradually, plants growing around the margins of these lakes died. Their remains fell to the bottom of the lakes and partially decomposed, forming peat.</a:t>
            </a:r>
          </a:p>
        </p:txBody>
      </p:sp>
      <p:cxnSp>
        <p:nvCxnSpPr>
          <p:cNvPr id="8" name="Straight Arrow Connector 7">
            <a:extLst>
              <a:ext uri="{FF2B5EF4-FFF2-40B4-BE49-F238E27FC236}">
                <a16:creationId xmlns:a16="http://schemas.microsoft.com/office/drawing/2014/main" id="{70D1F8E0-2DD2-55C9-FA80-116DD13203BF}"/>
              </a:ext>
            </a:extLst>
          </p:cNvPr>
          <p:cNvCxnSpPr/>
          <p:nvPr/>
        </p:nvCxnSpPr>
        <p:spPr>
          <a:xfrm flipH="1">
            <a:off x="6435090" y="2040064"/>
            <a:ext cx="2503170" cy="3240596"/>
          </a:xfrm>
          <a:prstGeom prst="straightConnector1">
            <a:avLst/>
          </a:prstGeom>
          <a:ln w="19050" cap="flat" cmpd="sng" algn="ctr">
            <a:solidFill>
              <a:schemeClr val="dk1"/>
            </a:solidFill>
            <a:prstDash val="solid"/>
            <a:round/>
            <a:headEnd type="none" w="med" len="med"/>
            <a:tailEnd type="arrow" w="lg" len="lg"/>
          </a:ln>
        </p:spPr>
        <p:style>
          <a:lnRef idx="0">
            <a:scrgbClr r="0" g="0" b="0"/>
          </a:lnRef>
          <a:fillRef idx="0">
            <a:scrgbClr r="0" g="0" b="0"/>
          </a:fillRef>
          <a:effectRef idx="0">
            <a:scrgbClr r="0" g="0" b="0"/>
          </a:effectRef>
          <a:fontRef idx="minor">
            <a:schemeClr val="tx1"/>
          </a:fontRef>
        </p:style>
      </p:cxnSp>
    </p:spTree>
    <p:custDataLst>
      <p:tags r:id="rId1"/>
    </p:custDataLst>
    <p:extLst>
      <p:ext uri="{BB962C8B-B14F-4D97-AF65-F5344CB8AC3E}">
        <p14:creationId xmlns:p14="http://schemas.microsoft.com/office/powerpoint/2010/main" val="17848248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18989E-47CE-DCAC-FF2D-9A05769D99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551593" y="927219"/>
            <a:ext cx="7021286" cy="1246495"/>
          </a:xfrm>
          <a:prstGeom prst="rect">
            <a:avLst/>
          </a:prstGeom>
          <a:noFill/>
        </p:spPr>
        <p:txBody>
          <a:bodyPr wrap="square" rtlCol="0">
            <a:spAutoFit/>
          </a:bodyPr>
          <a:lstStyle/>
          <a:p>
            <a:r>
              <a:rPr lang="en-GB" sz="2400" dirty="0"/>
              <a:t>As the lake basins became almost fully infilled with peat, they formed what are known as fens. These fens were relatively nutrient rich.</a:t>
            </a:r>
          </a:p>
        </p:txBody>
      </p:sp>
    </p:spTree>
    <p:custDataLst>
      <p:tags r:id="rId1"/>
    </p:custDataLst>
    <p:extLst>
      <p:ext uri="{BB962C8B-B14F-4D97-AF65-F5344CB8AC3E}">
        <p14:creationId xmlns:p14="http://schemas.microsoft.com/office/powerpoint/2010/main" val="17006667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104925-C852-38FF-EADA-C0397B3C06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852" t="28841" r="10486" b="16956"/>
          <a:stretch/>
        </p:blipFill>
        <p:spPr>
          <a:xfrm>
            <a:off x="-161" y="1"/>
            <a:ext cx="12192161" cy="6858000"/>
          </a:xfrm>
          <a:prstGeom prst="rect">
            <a:avLst/>
          </a:prstGeom>
        </p:spPr>
      </p:pic>
      <p:sp>
        <p:nvSpPr>
          <p:cNvPr id="3" name="TextBox 2"/>
          <p:cNvSpPr txBox="1"/>
          <p:nvPr/>
        </p:nvSpPr>
        <p:spPr>
          <a:xfrm>
            <a:off x="3867902" y="332165"/>
            <a:ext cx="8324098" cy="1938992"/>
          </a:xfrm>
          <a:prstGeom prst="rect">
            <a:avLst/>
          </a:prstGeom>
          <a:noFill/>
        </p:spPr>
        <p:txBody>
          <a:bodyPr wrap="square" rtlCol="0">
            <a:spAutoFit/>
          </a:bodyPr>
          <a:lstStyle/>
          <a:p>
            <a:r>
              <a:rPr lang="en-GB" sz="2400" i="1" dirty="0"/>
              <a:t>Sphagnum</a:t>
            </a:r>
            <a:r>
              <a:rPr lang="en-GB" sz="2400" dirty="0"/>
              <a:t> mosses and other raised bog plants began to grow on the surface of the fens. These are the ‘bog builders’ – they made the habitat more acidic and formed more peat. They raised the bog surface above the surrounding land. Acidic raised bogs are naturally nutrient poor habitats and have a raised water table.</a:t>
            </a:r>
          </a:p>
        </p:txBody>
      </p:sp>
      <p:sp>
        <p:nvSpPr>
          <p:cNvPr id="2" name="TextBox 1">
            <a:extLst>
              <a:ext uri="{FF2B5EF4-FFF2-40B4-BE49-F238E27FC236}">
                <a16:creationId xmlns:a16="http://schemas.microsoft.com/office/drawing/2014/main" id="{E0E23E46-99DC-BCC5-7533-FF0975749790}"/>
              </a:ext>
            </a:extLst>
          </p:cNvPr>
          <p:cNvSpPr txBox="1"/>
          <p:nvPr/>
        </p:nvSpPr>
        <p:spPr>
          <a:xfrm>
            <a:off x="4871004" y="4469130"/>
            <a:ext cx="2449830" cy="861774"/>
          </a:xfrm>
          <a:prstGeom prst="rect">
            <a:avLst/>
          </a:prstGeom>
          <a:noFill/>
        </p:spPr>
        <p:txBody>
          <a:bodyPr wrap="square" rtlCol="0">
            <a:spAutoFit/>
          </a:bodyPr>
          <a:lstStyle/>
          <a:p>
            <a:pPr algn="ctr"/>
            <a:r>
              <a:rPr lang="en-GB" sz="2400" dirty="0"/>
              <a:t>High bog surface and water level</a:t>
            </a:r>
          </a:p>
        </p:txBody>
      </p:sp>
      <p:cxnSp>
        <p:nvCxnSpPr>
          <p:cNvPr id="4" name="Straight Arrow Connector 3">
            <a:extLst>
              <a:ext uri="{FF2B5EF4-FFF2-40B4-BE49-F238E27FC236}">
                <a16:creationId xmlns:a16="http://schemas.microsoft.com/office/drawing/2014/main" id="{AB7C92A6-AAAD-0C7B-78EE-827871377A49}"/>
              </a:ext>
            </a:extLst>
          </p:cNvPr>
          <p:cNvCxnSpPr>
            <a:cxnSpLocks/>
            <a:stCxn id="2" idx="0"/>
          </p:cNvCxnSpPr>
          <p:nvPr/>
        </p:nvCxnSpPr>
        <p:spPr>
          <a:xfrm flipV="1">
            <a:off x="6095919" y="3429000"/>
            <a:ext cx="0" cy="1040130"/>
          </a:xfrm>
          <a:prstGeom prst="straightConnector1">
            <a:avLst/>
          </a:prstGeom>
          <a:ln w="19050" cap="flat" cmpd="sng" algn="ctr">
            <a:solidFill>
              <a:schemeClr val="dk1"/>
            </a:solidFill>
            <a:prstDash val="solid"/>
            <a:round/>
            <a:headEnd type="none" w="med" len="med"/>
            <a:tailEnd type="arrow" w="lg" len="lg"/>
          </a:ln>
        </p:spPr>
        <p:style>
          <a:lnRef idx="0">
            <a:scrgbClr r="0" g="0" b="0"/>
          </a:lnRef>
          <a:fillRef idx="0">
            <a:scrgbClr r="0" g="0" b="0"/>
          </a:fillRef>
          <a:effectRef idx="0">
            <a:scrgbClr r="0" g="0" b="0"/>
          </a:effectRef>
          <a:fontRef idx="minor">
            <a:schemeClr val="tx1"/>
          </a:fontRef>
        </p:style>
      </p:cxnSp>
    </p:spTree>
    <p:custDataLst>
      <p:tags r:id="rId1"/>
    </p:custDataLst>
    <p:extLst>
      <p:ext uri="{BB962C8B-B14F-4D97-AF65-F5344CB8AC3E}">
        <p14:creationId xmlns:p14="http://schemas.microsoft.com/office/powerpoint/2010/main" val="20108141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 illustration&#10;&#10;Description automatically generated">
            <a:extLst>
              <a:ext uri="{FF2B5EF4-FFF2-40B4-BE49-F238E27FC236}">
                <a16:creationId xmlns:a16="http://schemas.microsoft.com/office/drawing/2014/main" id="{046AB0A5-395D-366B-4916-D5E2265020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278861" y="447427"/>
            <a:ext cx="7539759" cy="2308324"/>
          </a:xfrm>
          <a:prstGeom prst="rect">
            <a:avLst/>
          </a:prstGeom>
          <a:noFill/>
        </p:spPr>
        <p:txBody>
          <a:bodyPr wrap="square" rtlCol="0">
            <a:spAutoFit/>
          </a:bodyPr>
          <a:lstStyle/>
          <a:p>
            <a:r>
              <a:rPr lang="en-GB" sz="2400" dirty="0"/>
              <a:t>Humans viewed these nutrient-poor wetlands as ‘wastelands’. There is evidence that they started draining these habitats in the early 19</a:t>
            </a:r>
            <a:r>
              <a:rPr lang="en-GB" sz="2400" baseline="30000" dirty="0"/>
              <a:t>th</a:t>
            </a:r>
            <a:r>
              <a:rPr lang="en-GB" sz="2400" dirty="0"/>
              <a:t> century. Industrial drainage and harvesting of peat in the 20</a:t>
            </a:r>
            <a:r>
              <a:rPr lang="en-GB" sz="2400" baseline="30000" dirty="0"/>
              <a:t>th</a:t>
            </a:r>
            <a:r>
              <a:rPr lang="en-GB" sz="2400" dirty="0"/>
              <a:t> century further contributed to their demise. Once drained, the bog surface subsides and the water level drops.  </a:t>
            </a:r>
          </a:p>
        </p:txBody>
      </p:sp>
      <p:sp>
        <p:nvSpPr>
          <p:cNvPr id="2" name="TextBox 1">
            <a:extLst>
              <a:ext uri="{FF2B5EF4-FFF2-40B4-BE49-F238E27FC236}">
                <a16:creationId xmlns:a16="http://schemas.microsoft.com/office/drawing/2014/main" id="{5DF69E43-D075-3EC7-ACF7-2273448D06BC}"/>
              </a:ext>
            </a:extLst>
          </p:cNvPr>
          <p:cNvSpPr txBox="1"/>
          <p:nvPr/>
        </p:nvSpPr>
        <p:spPr>
          <a:xfrm>
            <a:off x="4771073" y="4732020"/>
            <a:ext cx="2649855" cy="861774"/>
          </a:xfrm>
          <a:prstGeom prst="rect">
            <a:avLst/>
          </a:prstGeom>
          <a:noFill/>
        </p:spPr>
        <p:txBody>
          <a:bodyPr wrap="square" rtlCol="0">
            <a:spAutoFit/>
          </a:bodyPr>
          <a:lstStyle/>
          <a:p>
            <a:pPr algn="ctr"/>
            <a:r>
              <a:rPr lang="en-GB" sz="2400" dirty="0"/>
              <a:t>Lower bog surface and water level</a:t>
            </a:r>
          </a:p>
        </p:txBody>
      </p:sp>
      <p:cxnSp>
        <p:nvCxnSpPr>
          <p:cNvPr id="4" name="Straight Arrow Connector 3">
            <a:extLst>
              <a:ext uri="{FF2B5EF4-FFF2-40B4-BE49-F238E27FC236}">
                <a16:creationId xmlns:a16="http://schemas.microsoft.com/office/drawing/2014/main" id="{D336337F-7361-471B-D836-F6995E8F10BC}"/>
              </a:ext>
            </a:extLst>
          </p:cNvPr>
          <p:cNvCxnSpPr>
            <a:cxnSpLocks/>
          </p:cNvCxnSpPr>
          <p:nvPr/>
        </p:nvCxnSpPr>
        <p:spPr>
          <a:xfrm flipV="1">
            <a:off x="6096000" y="4286250"/>
            <a:ext cx="1" cy="445770"/>
          </a:xfrm>
          <a:prstGeom prst="straightConnector1">
            <a:avLst/>
          </a:prstGeom>
          <a:ln w="19050" cap="flat" cmpd="sng" algn="ctr">
            <a:solidFill>
              <a:schemeClr val="dk1"/>
            </a:solidFill>
            <a:prstDash val="solid"/>
            <a:round/>
            <a:headEnd type="none" w="med" len="med"/>
            <a:tailEnd type="arrow" w="lg" len="lg"/>
          </a:ln>
        </p:spPr>
        <p:style>
          <a:lnRef idx="0">
            <a:scrgbClr r="0" g="0" b="0"/>
          </a:lnRef>
          <a:fillRef idx="0">
            <a:scrgbClr r="0" g="0" b="0"/>
          </a:fillRef>
          <a:effectRef idx="0">
            <a:scrgbClr r="0" g="0" b="0"/>
          </a:effectRef>
          <a:fontRef idx="minor">
            <a:schemeClr val="tx1"/>
          </a:fontRef>
        </p:style>
      </p:cxnSp>
      <p:sp>
        <p:nvSpPr>
          <p:cNvPr id="9" name="TextBox 8">
            <a:extLst>
              <a:ext uri="{FF2B5EF4-FFF2-40B4-BE49-F238E27FC236}">
                <a16:creationId xmlns:a16="http://schemas.microsoft.com/office/drawing/2014/main" id="{C0566AD3-8657-E0F2-6112-563EDDD5D7A5}"/>
              </a:ext>
            </a:extLst>
          </p:cNvPr>
          <p:cNvSpPr txBox="1"/>
          <p:nvPr/>
        </p:nvSpPr>
        <p:spPr>
          <a:xfrm>
            <a:off x="9885045" y="5355267"/>
            <a:ext cx="1636395" cy="477054"/>
          </a:xfrm>
          <a:prstGeom prst="rect">
            <a:avLst/>
          </a:prstGeom>
          <a:noFill/>
        </p:spPr>
        <p:txBody>
          <a:bodyPr wrap="square" rtlCol="0">
            <a:spAutoFit/>
          </a:bodyPr>
          <a:lstStyle/>
          <a:p>
            <a:pPr algn="ctr"/>
            <a:r>
              <a:rPr lang="en-GB" sz="2400" dirty="0"/>
              <a:t>Drains</a:t>
            </a:r>
          </a:p>
        </p:txBody>
      </p:sp>
      <p:cxnSp>
        <p:nvCxnSpPr>
          <p:cNvPr id="10" name="Straight Arrow Connector 9">
            <a:extLst>
              <a:ext uri="{FF2B5EF4-FFF2-40B4-BE49-F238E27FC236}">
                <a16:creationId xmlns:a16="http://schemas.microsoft.com/office/drawing/2014/main" id="{68A6FE6A-8B0A-643A-1279-23483C3CBA82}"/>
              </a:ext>
            </a:extLst>
          </p:cNvPr>
          <p:cNvCxnSpPr>
            <a:cxnSpLocks/>
          </p:cNvCxnSpPr>
          <p:nvPr/>
        </p:nvCxnSpPr>
        <p:spPr>
          <a:xfrm flipV="1">
            <a:off x="10867072" y="4717137"/>
            <a:ext cx="490539" cy="638130"/>
          </a:xfrm>
          <a:prstGeom prst="straightConnector1">
            <a:avLst/>
          </a:prstGeom>
          <a:ln w="19050" cap="flat" cmpd="sng" algn="ctr">
            <a:solidFill>
              <a:schemeClr val="dk1"/>
            </a:solidFill>
            <a:prstDash val="solid"/>
            <a:round/>
            <a:headEnd type="none" w="med" len="med"/>
            <a:tailEnd type="arrow" w="lg" len="lg"/>
          </a:ln>
        </p:spPr>
        <p:style>
          <a:lnRef idx="0">
            <a:scrgbClr r="0" g="0" b="0"/>
          </a:lnRef>
          <a:fillRef idx="0">
            <a:scrgbClr r="0" g="0" b="0"/>
          </a:fillRef>
          <a:effectRef idx="0">
            <a:scrgbClr r="0" g="0" b="0"/>
          </a:effectRef>
          <a:fontRef idx="minor">
            <a:schemeClr val="tx1"/>
          </a:fontRef>
        </p:style>
      </p:cxnSp>
    </p:spTree>
    <p:custDataLst>
      <p:tags r:id="rId1"/>
    </p:custDataLst>
    <p:extLst>
      <p:ext uri="{BB962C8B-B14F-4D97-AF65-F5344CB8AC3E}">
        <p14:creationId xmlns:p14="http://schemas.microsoft.com/office/powerpoint/2010/main" val="8268477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10;&#10;Description automatically generated">
            <a:extLst>
              <a:ext uri="{FF2B5EF4-FFF2-40B4-BE49-F238E27FC236}">
                <a16:creationId xmlns:a16="http://schemas.microsoft.com/office/drawing/2014/main" id="{2B3AD1C1-3850-EA3C-C286-F2D858D516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621761" y="584587"/>
            <a:ext cx="6488199" cy="2015936"/>
          </a:xfrm>
          <a:prstGeom prst="rect">
            <a:avLst/>
          </a:prstGeom>
          <a:noFill/>
        </p:spPr>
        <p:txBody>
          <a:bodyPr wrap="square" rtlCol="0">
            <a:spAutoFit/>
          </a:bodyPr>
          <a:lstStyle/>
          <a:p>
            <a:r>
              <a:rPr lang="en-GB" sz="2400" dirty="0"/>
              <a:t>Drained raised bogs are sources of greenhouse gases. Peat is composed largely of carbon and when the peat dries out and is exposed to the air, decomposition rates increase. The carbon is then oxidised and released in the form of gases.</a:t>
            </a:r>
          </a:p>
        </p:txBody>
      </p:sp>
      <p:cxnSp>
        <p:nvCxnSpPr>
          <p:cNvPr id="2" name="Straight Arrow Connector 1">
            <a:extLst>
              <a:ext uri="{FF2B5EF4-FFF2-40B4-BE49-F238E27FC236}">
                <a16:creationId xmlns:a16="http://schemas.microsoft.com/office/drawing/2014/main" id="{C2106C94-D423-FCA2-6449-7BB70B283DB5}"/>
              </a:ext>
            </a:extLst>
          </p:cNvPr>
          <p:cNvCxnSpPr>
            <a:cxnSpLocks/>
          </p:cNvCxnSpPr>
          <p:nvPr/>
        </p:nvCxnSpPr>
        <p:spPr>
          <a:xfrm flipH="1">
            <a:off x="7452360" y="2600523"/>
            <a:ext cx="217170" cy="584587"/>
          </a:xfrm>
          <a:prstGeom prst="straightConnector1">
            <a:avLst/>
          </a:prstGeom>
          <a:ln w="19050" cap="flat" cmpd="sng" algn="ctr">
            <a:solidFill>
              <a:schemeClr val="dk1"/>
            </a:solidFill>
            <a:prstDash val="solid"/>
            <a:round/>
            <a:headEnd type="none" w="med" len="med"/>
            <a:tailEnd type="arrow" w="lg" len="lg"/>
          </a:ln>
        </p:spPr>
        <p:style>
          <a:lnRef idx="0">
            <a:scrgbClr r="0" g="0" b="0"/>
          </a:lnRef>
          <a:fillRef idx="0">
            <a:scrgbClr r="0" g="0" b="0"/>
          </a:fillRef>
          <a:effectRef idx="0">
            <a:scrgbClr r="0" g="0" b="0"/>
          </a:effectRef>
          <a:fontRef idx="minor">
            <a:schemeClr val="tx1"/>
          </a:fontRef>
        </p:style>
      </p:cxnSp>
    </p:spTree>
    <p:custDataLst>
      <p:tags r:id="rId1"/>
    </p:custDataLst>
    <p:extLst>
      <p:ext uri="{BB962C8B-B14F-4D97-AF65-F5344CB8AC3E}">
        <p14:creationId xmlns:p14="http://schemas.microsoft.com/office/powerpoint/2010/main" val="3435049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DF8715-4002-52D6-4503-B62EDD9042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4" name="TextBox 3">
            <a:extLst>
              <a:ext uri="{FF2B5EF4-FFF2-40B4-BE49-F238E27FC236}">
                <a16:creationId xmlns:a16="http://schemas.microsoft.com/office/drawing/2014/main" id="{18DC2B4D-82E7-6F6E-D21C-39A1760294C1}"/>
              </a:ext>
            </a:extLst>
          </p:cNvPr>
          <p:cNvSpPr txBox="1"/>
          <p:nvPr/>
        </p:nvSpPr>
        <p:spPr>
          <a:xfrm>
            <a:off x="6165804" y="579894"/>
            <a:ext cx="5791064" cy="2677656"/>
          </a:xfrm>
          <a:prstGeom prst="rect">
            <a:avLst/>
          </a:prstGeom>
          <a:noFill/>
        </p:spPr>
        <p:txBody>
          <a:bodyPr wrap="square">
            <a:spAutoFit/>
          </a:bodyPr>
          <a:lstStyle/>
          <a:p>
            <a:r>
              <a:rPr lang="en-GB" sz="2400" dirty="0"/>
              <a:t>These drained agricultural grasslands on peat soils are sources of greenhouse gases that contribute to climate change.</a:t>
            </a:r>
          </a:p>
          <a:p>
            <a:endParaRPr lang="en-GB" sz="2000" dirty="0"/>
          </a:p>
          <a:p>
            <a:r>
              <a:rPr lang="en-GB" sz="2400" dirty="0"/>
              <a:t>In the midlands of Ireland, much of the land on the edges of the raised bogs was drained and reclaimed for agriculture.</a:t>
            </a:r>
          </a:p>
        </p:txBody>
      </p:sp>
      <p:cxnSp>
        <p:nvCxnSpPr>
          <p:cNvPr id="6" name="Straight Arrow Connector 5">
            <a:extLst>
              <a:ext uri="{FF2B5EF4-FFF2-40B4-BE49-F238E27FC236}">
                <a16:creationId xmlns:a16="http://schemas.microsoft.com/office/drawing/2014/main" id="{922166D8-6130-B3D2-FE76-D69A906E9EDD}"/>
              </a:ext>
            </a:extLst>
          </p:cNvPr>
          <p:cNvCxnSpPr>
            <a:cxnSpLocks/>
          </p:cNvCxnSpPr>
          <p:nvPr/>
        </p:nvCxnSpPr>
        <p:spPr>
          <a:xfrm>
            <a:off x="10018871" y="3257550"/>
            <a:ext cx="805339" cy="674370"/>
          </a:xfrm>
          <a:prstGeom prst="straightConnector1">
            <a:avLst/>
          </a:prstGeom>
          <a:ln w="19050" cap="flat" cmpd="sng" algn="ctr">
            <a:solidFill>
              <a:schemeClr val="dk1"/>
            </a:solidFill>
            <a:prstDash val="solid"/>
            <a:round/>
            <a:headEnd type="none" w="med" len="med"/>
            <a:tailEnd type="arrow" w="lg" len="lg"/>
          </a:ln>
        </p:spPr>
        <p:style>
          <a:lnRef idx="0">
            <a:scrgbClr r="0" g="0" b="0"/>
          </a:lnRef>
          <a:fillRef idx="0">
            <a:scrgbClr r="0" g="0" b="0"/>
          </a:fillRef>
          <a:effectRef idx="0">
            <a:scrgbClr r="0" g="0" b="0"/>
          </a:effectRef>
          <a:fontRef idx="minor">
            <a:schemeClr val="tx1"/>
          </a:fontRef>
        </p:style>
      </p:cxnSp>
    </p:spTree>
    <p:custDataLst>
      <p:tags r:id="rId1"/>
    </p:custDataLst>
    <p:extLst>
      <p:ext uri="{BB962C8B-B14F-4D97-AF65-F5344CB8AC3E}">
        <p14:creationId xmlns:p14="http://schemas.microsoft.com/office/powerpoint/2010/main" val="33130348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map&#10;&#10;Description automatically generated">
            <a:extLst>
              <a:ext uri="{FF2B5EF4-FFF2-40B4-BE49-F238E27FC236}">
                <a16:creationId xmlns:a16="http://schemas.microsoft.com/office/drawing/2014/main" id="{765AC6C1-F3FE-B03B-24FE-51D932D2D8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7699194" y="382012"/>
            <a:ext cx="3987709" cy="3046988"/>
          </a:xfrm>
          <a:prstGeom prst="rect">
            <a:avLst/>
          </a:prstGeom>
          <a:noFill/>
        </p:spPr>
        <p:txBody>
          <a:bodyPr wrap="square" rtlCol="0">
            <a:spAutoFit/>
          </a:bodyPr>
          <a:lstStyle/>
          <a:p>
            <a:r>
              <a:rPr lang="en-GB" sz="2400" dirty="0"/>
              <a:t>Installing dams to slow the flow of water in these peat soils helps in the fight against climate change. Keeping the peat wet reduces greenhouse gas emissions. There are also co-benefits for biodiversity and water quality!</a:t>
            </a:r>
          </a:p>
        </p:txBody>
      </p:sp>
      <p:sp>
        <p:nvSpPr>
          <p:cNvPr id="2" name="TextBox 1">
            <a:extLst>
              <a:ext uri="{FF2B5EF4-FFF2-40B4-BE49-F238E27FC236}">
                <a16:creationId xmlns:a16="http://schemas.microsoft.com/office/drawing/2014/main" id="{E620E2FB-FD01-1D9F-AE8E-DE27C4A23D6E}"/>
              </a:ext>
            </a:extLst>
          </p:cNvPr>
          <p:cNvSpPr txBox="1"/>
          <p:nvPr/>
        </p:nvSpPr>
        <p:spPr>
          <a:xfrm>
            <a:off x="4771073" y="4732020"/>
            <a:ext cx="2649855" cy="861774"/>
          </a:xfrm>
          <a:prstGeom prst="rect">
            <a:avLst/>
          </a:prstGeom>
          <a:noFill/>
        </p:spPr>
        <p:txBody>
          <a:bodyPr wrap="square" rtlCol="0">
            <a:spAutoFit/>
          </a:bodyPr>
          <a:lstStyle/>
          <a:p>
            <a:pPr algn="ctr"/>
            <a:r>
              <a:rPr lang="en-GB" sz="2400" dirty="0"/>
              <a:t>Higher bog surface and water level</a:t>
            </a:r>
          </a:p>
        </p:txBody>
      </p:sp>
      <p:cxnSp>
        <p:nvCxnSpPr>
          <p:cNvPr id="4" name="Straight Arrow Connector 3">
            <a:extLst>
              <a:ext uri="{FF2B5EF4-FFF2-40B4-BE49-F238E27FC236}">
                <a16:creationId xmlns:a16="http://schemas.microsoft.com/office/drawing/2014/main" id="{4F64B029-E322-CBEE-EA6E-6EC53C51AB6C}"/>
              </a:ext>
            </a:extLst>
          </p:cNvPr>
          <p:cNvCxnSpPr>
            <a:cxnSpLocks/>
          </p:cNvCxnSpPr>
          <p:nvPr/>
        </p:nvCxnSpPr>
        <p:spPr>
          <a:xfrm flipV="1">
            <a:off x="6096000" y="4286250"/>
            <a:ext cx="1" cy="445770"/>
          </a:xfrm>
          <a:prstGeom prst="straightConnector1">
            <a:avLst/>
          </a:prstGeom>
          <a:ln w="19050" cap="flat" cmpd="sng" algn="ctr">
            <a:solidFill>
              <a:schemeClr val="dk1"/>
            </a:solidFill>
            <a:prstDash val="solid"/>
            <a:round/>
            <a:headEnd type="none" w="med" len="med"/>
            <a:tailEnd type="arrow" w="lg" len="lg"/>
          </a:ln>
        </p:spPr>
        <p:style>
          <a:lnRef idx="0">
            <a:scrgbClr r="0" g="0" b="0"/>
          </a:lnRef>
          <a:fillRef idx="0">
            <a:scrgbClr r="0" g="0" b="0"/>
          </a:fillRef>
          <a:effectRef idx="0">
            <a:scrgbClr r="0" g="0" b="0"/>
          </a:effectRef>
          <a:fontRef idx="minor">
            <a:schemeClr val="tx1"/>
          </a:fontRef>
        </p:style>
      </p:cxnSp>
    </p:spTree>
    <p:custDataLst>
      <p:tags r:id="rId1"/>
    </p:custDataLst>
    <p:extLst>
      <p:ext uri="{BB962C8B-B14F-4D97-AF65-F5344CB8AC3E}">
        <p14:creationId xmlns:p14="http://schemas.microsoft.com/office/powerpoint/2010/main" val="40376909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4"/>
</p:tagLst>
</file>

<file path=ppt/tags/tag2.xml><?xml version="1.0" encoding="utf-8"?>
<p:tagLst xmlns:a="http://schemas.openxmlformats.org/drawingml/2006/main" xmlns:r="http://schemas.openxmlformats.org/officeDocument/2006/relationships" xmlns:p="http://schemas.openxmlformats.org/presentationml/2006/main">
  <p:tag name="TIMING" val="|0.2|3.5"/>
</p:tagLst>
</file>

<file path=ppt/tags/tag3.xml><?xml version="1.0" encoding="utf-8"?>
<p:tagLst xmlns:a="http://schemas.openxmlformats.org/drawingml/2006/main" xmlns:r="http://schemas.openxmlformats.org/officeDocument/2006/relationships" xmlns:p="http://schemas.openxmlformats.org/presentationml/2006/main">
  <p:tag name="TIMING" val="|0.3"/>
</p:tagLst>
</file>

<file path=ppt/tags/tag4.xml><?xml version="1.0" encoding="utf-8"?>
<p:tagLst xmlns:a="http://schemas.openxmlformats.org/drawingml/2006/main" xmlns:r="http://schemas.openxmlformats.org/officeDocument/2006/relationships" xmlns:p="http://schemas.openxmlformats.org/presentationml/2006/main">
  <p:tag name="TIMING" val="|0.2|9|1"/>
</p:tagLst>
</file>

<file path=ppt/tags/tag5.xml><?xml version="1.0" encoding="utf-8"?>
<p:tagLst xmlns:a="http://schemas.openxmlformats.org/drawingml/2006/main" xmlns:r="http://schemas.openxmlformats.org/officeDocument/2006/relationships" xmlns:p="http://schemas.openxmlformats.org/presentationml/2006/main">
  <p:tag name="TIMING" val="|0.5|7.7|1.4|1.5|2.6"/>
</p:tagLst>
</file>

<file path=ppt/tags/tag6.xml><?xml version="1.0" encoding="utf-8"?>
<p:tagLst xmlns:a="http://schemas.openxmlformats.org/drawingml/2006/main" xmlns:r="http://schemas.openxmlformats.org/officeDocument/2006/relationships" xmlns:p="http://schemas.openxmlformats.org/presentationml/2006/main">
  <p:tag name="TIMING" val="|0.1|7"/>
</p:tagLst>
</file>

<file path=ppt/tags/tag7.xml><?xml version="1.0" encoding="utf-8"?>
<p:tagLst xmlns:a="http://schemas.openxmlformats.org/drawingml/2006/main" xmlns:r="http://schemas.openxmlformats.org/officeDocument/2006/relationships" xmlns:p="http://schemas.openxmlformats.org/presentationml/2006/main">
  <p:tag name="TIMING" val="|0.2|8.8"/>
</p:tagLst>
</file>

<file path=ppt/tags/tag8.xml><?xml version="1.0" encoding="utf-8"?>
<p:tagLst xmlns:a="http://schemas.openxmlformats.org/drawingml/2006/main" xmlns:r="http://schemas.openxmlformats.org/officeDocument/2006/relationships" xmlns:p="http://schemas.openxmlformats.org/presentationml/2006/main">
  <p:tag name="TIMING" val="|0.6|5.8|2.2"/>
</p:tagLst>
</file>

<file path=ppt/tags/tag9.xml><?xml version="1.0" encoding="utf-8"?>
<p:tagLst xmlns:a="http://schemas.openxmlformats.org/drawingml/2006/main" xmlns:r="http://schemas.openxmlformats.org/officeDocument/2006/relationships" xmlns:p="http://schemas.openxmlformats.org/presentationml/2006/main">
  <p:tag name="TIMING" val="|0.9|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1202</TotalTime>
  <Words>378</Words>
  <Application>Microsoft Office PowerPoint</Application>
  <PresentationFormat>Widescreen</PresentationFormat>
  <Paragraphs>21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Paddy Malone</dc:creator>
  <cp:lastModifiedBy>Ekaterina</cp:lastModifiedBy>
  <cp:revision>37</cp:revision>
  <dcterms:created xsi:type="dcterms:W3CDTF">2023-05-11T12:21:17Z</dcterms:created>
  <dcterms:modified xsi:type="dcterms:W3CDTF">2023-07-03T12:05:10Z</dcterms:modified>
</cp:coreProperties>
</file>